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heme/themeOverride1.xml" ContentType="application/vnd.openxmlformats-officedocument.themeOverr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Override2.xml" ContentType="application/vnd.openxmlformats-officedocument.themeOverride+xml"/>
  <Override PartName="/ppt/tags/tag32.xml" ContentType="application/vnd.openxmlformats-officedocument.presentationml.tags+xml"/>
  <Override PartName="/ppt/notesSlides/notesSlide7.xml" ContentType="application/vnd.openxmlformats-officedocument.presentationml.notesSlide+xml"/>
  <Override PartName="/ppt/theme/themeOverride3.xml" ContentType="application/vnd.openxmlformats-officedocument.themeOverride+xml"/>
  <Override PartName="/ppt/tags/tag33.xml" ContentType="application/vnd.openxmlformats-officedocument.presentationml.tags+xml"/>
  <Override PartName="/ppt/notesSlides/notesSlide8.xml" ContentType="application/vnd.openxmlformats-officedocument.presentationml.notesSlide+xml"/>
  <Override PartName="/ppt/theme/themeOverride4.xml" ContentType="application/vnd.openxmlformats-officedocument.themeOverride+xml"/>
  <Override PartName="/ppt/tags/tag34.xml" ContentType="application/vnd.openxmlformats-officedocument.presentationml.tags+xml"/>
  <Override PartName="/ppt/notesSlides/notesSlide9.xml" ContentType="application/vnd.openxmlformats-officedocument.presentationml.notesSlide+xml"/>
  <Override PartName="/ppt/theme/themeOverride5.xml" ContentType="application/vnd.openxmlformats-officedocument.themeOverride+xml"/>
  <Override PartName="/ppt/tags/tag35.xml" ContentType="application/vnd.openxmlformats-officedocument.presentationml.tags+xml"/>
  <Override PartName="/ppt/notesSlides/notesSlide10.xml" ContentType="application/vnd.openxmlformats-officedocument.presentationml.notesSlide+xml"/>
  <Override PartName="/ppt/theme/themeOverride6.xml" ContentType="application/vnd.openxmlformats-officedocument.themeOverride+xml"/>
  <Override PartName="/ppt/tags/tag36.xml" ContentType="application/vnd.openxmlformats-officedocument.presentationml.tags+xml"/>
  <Override PartName="/ppt/notesSlides/notesSlide11.xml" ContentType="application/vnd.openxmlformats-officedocument.presentationml.notesSlide+xml"/>
  <Override PartName="/ppt/theme/themeOverride7.xml" ContentType="application/vnd.openxmlformats-officedocument.themeOverride+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3.xml" ContentType="application/vnd.openxmlformats-officedocument.presentationml.notesSlide+xml"/>
  <Override PartName="/ppt/theme/themeOverride8.xml" ContentType="application/vnd.openxmlformats-officedocument.themeOverride+xml"/>
  <Override PartName="/ppt/tags/tag40.xml" ContentType="application/vnd.openxmlformats-officedocument.presentationml.tags+xml"/>
  <Override PartName="/ppt/notesSlides/notesSlide14.xml" ContentType="application/vnd.openxmlformats-officedocument.presentationml.notesSlide+xml"/>
  <Override PartName="/ppt/theme/themeOverride9.xml" ContentType="application/vnd.openxmlformats-officedocument.themeOverride+xml"/>
  <Override PartName="/ppt/tags/tag41.xml" ContentType="application/vnd.openxmlformats-officedocument.presentationml.tags+xml"/>
  <Override PartName="/ppt/notesSlides/notesSlide15.xml" ContentType="application/vnd.openxmlformats-officedocument.presentationml.notesSlide+xml"/>
  <Override PartName="/ppt/theme/themeOverride10.xml" ContentType="application/vnd.openxmlformats-officedocument.themeOverride+xml"/>
  <Override PartName="/ppt/tags/tag42.xml" ContentType="application/vnd.openxmlformats-officedocument.presentationml.tags+xml"/>
  <Override PartName="/ppt/notesSlides/notesSlide16.xml" ContentType="application/vnd.openxmlformats-officedocument.presentationml.notesSlide+xml"/>
  <Override PartName="/ppt/theme/themeOverride11.xml" ContentType="application/vnd.openxmlformats-officedocument.themeOverride+xml"/>
  <Override PartName="/ppt/tags/tag43.xml" ContentType="application/vnd.openxmlformats-officedocument.presentationml.tags+xml"/>
  <Override PartName="/ppt/notesSlides/notesSlide17.xml" ContentType="application/vnd.openxmlformats-officedocument.presentationml.notesSlide+xml"/>
  <Override PartName="/ppt/tags/tag44.xml" ContentType="application/vnd.openxmlformats-officedocument.presentationml.tags+xml"/>
  <Override PartName="/ppt/notesSlides/notesSlide18.xml" ContentType="application/vnd.openxmlformats-officedocument.presentationml.notesSlide+xml"/>
  <Override PartName="/ppt/tags/tag45.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56"/>
  </p:notesMasterIdLst>
  <p:handoutMasterIdLst>
    <p:handoutMasterId r:id="rId57"/>
  </p:handoutMasterIdLst>
  <p:sldIdLst>
    <p:sldId id="524" r:id="rId2"/>
    <p:sldId id="525" r:id="rId3"/>
    <p:sldId id="377" r:id="rId4"/>
    <p:sldId id="1270" r:id="rId5"/>
    <p:sldId id="1254" r:id="rId6"/>
    <p:sldId id="957" r:id="rId7"/>
    <p:sldId id="693" r:id="rId8"/>
    <p:sldId id="418" r:id="rId9"/>
    <p:sldId id="640" r:id="rId10"/>
    <p:sldId id="1281" r:id="rId11"/>
    <p:sldId id="1271" r:id="rId12"/>
    <p:sldId id="1272" r:id="rId13"/>
    <p:sldId id="1275" r:id="rId14"/>
    <p:sldId id="1276" r:id="rId15"/>
    <p:sldId id="1282" r:id="rId16"/>
    <p:sldId id="1283" r:id="rId17"/>
    <p:sldId id="1284" r:id="rId18"/>
    <p:sldId id="1285" r:id="rId19"/>
    <p:sldId id="885" r:id="rId20"/>
    <p:sldId id="1090" r:id="rId21"/>
    <p:sldId id="887" r:id="rId22"/>
    <p:sldId id="858" r:id="rId23"/>
    <p:sldId id="959" r:id="rId24"/>
    <p:sldId id="346" r:id="rId25"/>
    <p:sldId id="1269" r:id="rId26"/>
    <p:sldId id="1098" r:id="rId27"/>
    <p:sldId id="1100" r:id="rId28"/>
    <p:sldId id="1099" r:id="rId29"/>
    <p:sldId id="1102" r:id="rId30"/>
    <p:sldId id="1101" r:id="rId31"/>
    <p:sldId id="1103" r:id="rId32"/>
    <p:sldId id="680" r:id="rId33"/>
    <p:sldId id="1255" r:id="rId34"/>
    <p:sldId id="1290" r:id="rId35"/>
    <p:sldId id="1292" r:id="rId36"/>
    <p:sldId id="1291" r:id="rId37"/>
    <p:sldId id="1257" r:id="rId38"/>
    <p:sldId id="798" r:id="rId39"/>
    <p:sldId id="1250" r:id="rId40"/>
    <p:sldId id="1286" r:id="rId41"/>
    <p:sldId id="1287" r:id="rId42"/>
    <p:sldId id="1288" r:id="rId43"/>
    <p:sldId id="1289" r:id="rId44"/>
    <p:sldId id="341" r:id="rId45"/>
    <p:sldId id="1277" r:id="rId46"/>
    <p:sldId id="1278" r:id="rId47"/>
    <p:sldId id="1279" r:id="rId48"/>
    <p:sldId id="1273" r:id="rId49"/>
    <p:sldId id="1267" r:id="rId50"/>
    <p:sldId id="1280" r:id="rId51"/>
    <p:sldId id="1116" r:id="rId52"/>
    <p:sldId id="1118" r:id="rId53"/>
    <p:sldId id="1228" r:id="rId54"/>
    <p:sldId id="1120" r:id="rId55"/>
  </p:sldIdLst>
  <p:sldSz cx="9144000" cy="6858000" type="screen4x3"/>
  <p:notesSz cx="7315200" cy="9601200"/>
  <p:custDataLst>
    <p:tags r:id="rId58"/>
  </p:custDataLst>
  <p:defaultTextStyle>
    <a:defPPr>
      <a:defRPr lang="en-US"/>
    </a:defPPr>
    <a:lvl1pPr algn="l" rtl="0" fontAlgn="base">
      <a:spcBef>
        <a:spcPct val="0"/>
      </a:spcBef>
      <a:spcAft>
        <a:spcPct val="0"/>
      </a:spcAft>
      <a:defRPr sz="1600" kern="1200">
        <a:solidFill>
          <a:schemeClr val="tx1"/>
        </a:solidFill>
        <a:latin typeface="Times New Roman" pitchFamily="18" charset="0"/>
        <a:ea typeface="+mn-ea"/>
        <a:cs typeface="+mn-cs"/>
      </a:defRPr>
    </a:lvl1pPr>
    <a:lvl2pPr marL="457200" algn="l" rtl="0" fontAlgn="base">
      <a:spcBef>
        <a:spcPct val="0"/>
      </a:spcBef>
      <a:spcAft>
        <a:spcPct val="0"/>
      </a:spcAft>
      <a:defRPr sz="1600" kern="1200">
        <a:solidFill>
          <a:schemeClr val="tx1"/>
        </a:solidFill>
        <a:latin typeface="Times New Roman" pitchFamily="18" charset="0"/>
        <a:ea typeface="+mn-ea"/>
        <a:cs typeface="+mn-cs"/>
      </a:defRPr>
    </a:lvl2pPr>
    <a:lvl3pPr marL="914400" algn="l" rtl="0" fontAlgn="base">
      <a:spcBef>
        <a:spcPct val="0"/>
      </a:spcBef>
      <a:spcAft>
        <a:spcPct val="0"/>
      </a:spcAft>
      <a:defRPr sz="1600" kern="1200">
        <a:solidFill>
          <a:schemeClr val="tx1"/>
        </a:solidFill>
        <a:latin typeface="Times New Roman" pitchFamily="18" charset="0"/>
        <a:ea typeface="+mn-ea"/>
        <a:cs typeface="+mn-cs"/>
      </a:defRPr>
    </a:lvl3pPr>
    <a:lvl4pPr marL="1371600" algn="l" rtl="0" fontAlgn="base">
      <a:spcBef>
        <a:spcPct val="0"/>
      </a:spcBef>
      <a:spcAft>
        <a:spcPct val="0"/>
      </a:spcAft>
      <a:defRPr sz="1600" kern="1200">
        <a:solidFill>
          <a:schemeClr val="tx1"/>
        </a:solidFill>
        <a:latin typeface="Times New Roman" pitchFamily="18" charset="0"/>
        <a:ea typeface="+mn-ea"/>
        <a:cs typeface="+mn-cs"/>
      </a:defRPr>
    </a:lvl4pPr>
    <a:lvl5pPr marL="1828800" algn="l" rtl="0" fontAlgn="base">
      <a:spcBef>
        <a:spcPct val="0"/>
      </a:spcBef>
      <a:spcAft>
        <a:spcPct val="0"/>
      </a:spcAft>
      <a:defRPr sz="1600" kern="1200">
        <a:solidFill>
          <a:schemeClr val="tx1"/>
        </a:solidFill>
        <a:latin typeface="Times New Roman" pitchFamily="18" charset="0"/>
        <a:ea typeface="+mn-ea"/>
        <a:cs typeface="+mn-cs"/>
      </a:defRPr>
    </a:lvl5pPr>
    <a:lvl6pPr marL="2286000" algn="l" defTabSz="914400" rtl="0" eaLnBrk="1" latinLnBrk="0" hangingPunct="1">
      <a:defRPr sz="1600" kern="1200">
        <a:solidFill>
          <a:schemeClr val="tx1"/>
        </a:solidFill>
        <a:latin typeface="Times New Roman" pitchFamily="18" charset="0"/>
        <a:ea typeface="+mn-ea"/>
        <a:cs typeface="+mn-cs"/>
      </a:defRPr>
    </a:lvl6pPr>
    <a:lvl7pPr marL="2743200" algn="l" defTabSz="914400" rtl="0" eaLnBrk="1" latinLnBrk="0" hangingPunct="1">
      <a:defRPr sz="1600" kern="1200">
        <a:solidFill>
          <a:schemeClr val="tx1"/>
        </a:solidFill>
        <a:latin typeface="Times New Roman" pitchFamily="18" charset="0"/>
        <a:ea typeface="+mn-ea"/>
        <a:cs typeface="+mn-cs"/>
      </a:defRPr>
    </a:lvl7pPr>
    <a:lvl8pPr marL="3200400" algn="l" defTabSz="914400" rtl="0" eaLnBrk="1" latinLnBrk="0" hangingPunct="1">
      <a:defRPr sz="1600" kern="1200">
        <a:solidFill>
          <a:schemeClr val="tx1"/>
        </a:solidFill>
        <a:latin typeface="Times New Roman" pitchFamily="18" charset="0"/>
        <a:ea typeface="+mn-ea"/>
        <a:cs typeface="+mn-cs"/>
      </a:defRPr>
    </a:lvl8pPr>
    <a:lvl9pPr marL="3657600" algn="l" defTabSz="914400" rtl="0" eaLnBrk="1" latinLnBrk="0" hangingPunct="1">
      <a:defRPr sz="16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936" userDrawn="1">
          <p15:clr>
            <a:srgbClr val="A4A3A4"/>
          </p15:clr>
        </p15:guide>
        <p15:guide id="2" pos="356">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a:srgbClr val="495C77"/>
    <a:srgbClr val="FFFF66"/>
    <a:srgbClr val="672528"/>
    <a:srgbClr val="670000"/>
    <a:srgbClr val="42597E"/>
    <a:srgbClr val="003399"/>
    <a:srgbClr val="6E0033"/>
    <a:srgbClr val="64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969" autoAdjust="0"/>
    <p:restoredTop sz="95907" autoAdjust="0"/>
  </p:normalViewPr>
  <p:slideViewPr>
    <p:cSldViewPr snapToGrid="0">
      <p:cViewPr varScale="1">
        <p:scale>
          <a:sx n="90" d="100"/>
          <a:sy n="90" d="100"/>
        </p:scale>
        <p:origin x="294" y="84"/>
      </p:cViewPr>
      <p:guideLst>
        <p:guide orient="horz" pos="936"/>
        <p:guide pos="356"/>
      </p:guideLst>
    </p:cSldViewPr>
  </p:slideViewPr>
  <p:outlineViewPr>
    <p:cViewPr>
      <p:scale>
        <a:sx n="33" d="100"/>
        <a:sy n="33" d="100"/>
      </p:scale>
      <p:origin x="0" y="34854"/>
    </p:cViewPr>
  </p:outlineViewPr>
  <p:notesTextViewPr>
    <p:cViewPr>
      <p:scale>
        <a:sx n="100" d="100"/>
        <a:sy n="100" d="100"/>
      </p:scale>
      <p:origin x="0" y="0"/>
    </p:cViewPr>
  </p:notesTextViewPr>
  <p:sorterViewPr>
    <p:cViewPr>
      <p:scale>
        <a:sx n="75" d="100"/>
        <a:sy n="75" d="100"/>
      </p:scale>
      <p:origin x="0" y="0"/>
    </p:cViewPr>
  </p:sorterViewPr>
  <p:notesViewPr>
    <p:cSldViewPr snapToGrid="0">
      <p:cViewPr>
        <p:scale>
          <a:sx n="75" d="100"/>
          <a:sy n="75" d="100"/>
        </p:scale>
        <p:origin x="4008" y="360"/>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36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4"/>
          <p:cNvSpPr>
            <a:spLocks noGrp="1" noRot="1" noChangeAspect="1" noChangeArrowheads="1" noTextEdit="1"/>
          </p:cNvSpPr>
          <p:nvPr>
            <p:ph type="sldImg" idx="2"/>
          </p:nvPr>
        </p:nvSpPr>
        <p:spPr bwMode="auto">
          <a:xfrm>
            <a:off x="1271588" y="714375"/>
            <a:ext cx="4776787" cy="35814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75360" y="4532234"/>
            <a:ext cx="5364480" cy="4373880"/>
          </a:xfrm>
          <a:prstGeom prst="rect">
            <a:avLst/>
          </a:prstGeom>
          <a:noFill/>
          <a:ln w="9525">
            <a:noFill/>
            <a:miter lim="800000"/>
            <a:headEnd/>
            <a:tailEnd/>
          </a:ln>
          <a:effectLst/>
        </p:spPr>
        <p:txBody>
          <a:bodyPr vert="horz" wrap="square" lIns="96303" tIns="48150" rIns="96303" bIns="481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358159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A5E680-73F1-4D88-B83C-864496E03C14}" type="slidenum">
              <a:rPr lang="en-US" smtClean="0"/>
              <a:t>1</a:t>
            </a:fld>
            <a:endParaRPr lang="en-US" dirty="0"/>
          </a:p>
        </p:txBody>
      </p:sp>
    </p:spTree>
    <p:extLst>
      <p:ext uri="{BB962C8B-B14F-4D97-AF65-F5344CB8AC3E}">
        <p14:creationId xmlns:p14="http://schemas.microsoft.com/office/powerpoint/2010/main" val="2998145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5500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42660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08392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4133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00065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53351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30739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56372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711BD8-43A7-48C7-B4D3-0EEE82682DE0}" type="slidenum">
              <a:rPr lang="en-US" smtClean="0"/>
              <a:pPr/>
              <a:t>44</a:t>
            </a:fld>
            <a:endParaRPr lang="en-US"/>
          </a:p>
        </p:txBody>
      </p:sp>
    </p:spTree>
    <p:extLst>
      <p:ext uri="{BB962C8B-B14F-4D97-AF65-F5344CB8AC3E}">
        <p14:creationId xmlns:p14="http://schemas.microsoft.com/office/powerpoint/2010/main" val="634184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aseline="0" dirty="0"/>
              <a:t>NJC designed this slide for an audience of 16 or fewer. Each participant will select one of the 16 rectangles (using the pointer tool), and then type their own responses using the text tool.</a:t>
            </a:r>
          </a:p>
        </p:txBody>
      </p:sp>
      <p:sp>
        <p:nvSpPr>
          <p:cNvPr id="4" name="Slide Number Placeholder 3"/>
          <p:cNvSpPr>
            <a:spLocks noGrp="1"/>
          </p:cNvSpPr>
          <p:nvPr>
            <p:ph type="sldNum" sz="quarter" idx="5"/>
          </p:nvPr>
        </p:nvSpPr>
        <p:spPr/>
        <p:txBody>
          <a:bodyPr/>
          <a:lstStyle/>
          <a:p>
            <a:fld id="{9D711BD8-43A7-48C7-B4D3-0EEE82682DE0}" type="slidenum">
              <a:rPr lang="en-US" smtClean="0"/>
              <a:pPr/>
              <a:t>49</a:t>
            </a:fld>
            <a:endParaRPr lang="en-US"/>
          </a:p>
        </p:txBody>
      </p:sp>
    </p:spTree>
    <p:extLst>
      <p:ext uri="{BB962C8B-B14F-4D97-AF65-F5344CB8AC3E}">
        <p14:creationId xmlns:p14="http://schemas.microsoft.com/office/powerpoint/2010/main" val="315603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711BD8-43A7-48C7-B4D3-0EEE82682DE0}" type="slidenum">
              <a:rPr lang="en-US" smtClean="0"/>
              <a:pPr/>
              <a:t>3</a:t>
            </a:fld>
            <a:endParaRPr lang="en-US"/>
          </a:p>
        </p:txBody>
      </p:sp>
    </p:spTree>
    <p:extLst>
      <p:ext uri="{BB962C8B-B14F-4D97-AF65-F5344CB8AC3E}">
        <p14:creationId xmlns:p14="http://schemas.microsoft.com/office/powerpoint/2010/main" val="270992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1675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xfrm>
            <a:off x="4144128" y="9119023"/>
            <a:ext cx="3169425" cy="4805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46" tIns="47123" rIns="94246" bIns="47123"/>
          <a:lstStyle>
            <a:lvl1pPr eaLnBrk="0" hangingPunct="0">
              <a:defRPr>
                <a:solidFill>
                  <a:schemeClr val="tx1"/>
                </a:solidFill>
                <a:latin typeface="Garamond" pitchFamily="18" charset="0"/>
                <a:cs typeface="Arial" charset="0"/>
              </a:defRPr>
            </a:lvl1pPr>
            <a:lvl2pPr marL="785182" indent="-301992" eaLnBrk="0" hangingPunct="0">
              <a:defRPr>
                <a:solidFill>
                  <a:schemeClr val="tx1"/>
                </a:solidFill>
                <a:latin typeface="Garamond" pitchFamily="18" charset="0"/>
                <a:cs typeface="Arial" charset="0"/>
              </a:defRPr>
            </a:lvl2pPr>
            <a:lvl3pPr marL="1207972" indent="-241594" eaLnBrk="0" hangingPunct="0">
              <a:defRPr>
                <a:solidFill>
                  <a:schemeClr val="tx1"/>
                </a:solidFill>
                <a:latin typeface="Garamond" pitchFamily="18" charset="0"/>
                <a:cs typeface="Arial" charset="0"/>
              </a:defRPr>
            </a:lvl3pPr>
            <a:lvl4pPr marL="1691161" indent="-241594" eaLnBrk="0" hangingPunct="0">
              <a:defRPr>
                <a:solidFill>
                  <a:schemeClr val="tx1"/>
                </a:solidFill>
                <a:latin typeface="Garamond" pitchFamily="18" charset="0"/>
                <a:cs typeface="Arial" charset="0"/>
              </a:defRPr>
            </a:lvl4pPr>
            <a:lvl5pPr marL="2174352" indent="-241594" eaLnBrk="0" hangingPunct="0">
              <a:defRPr>
                <a:solidFill>
                  <a:schemeClr val="tx1"/>
                </a:solidFill>
                <a:latin typeface="Garamond" pitchFamily="18" charset="0"/>
                <a:cs typeface="Arial" charset="0"/>
              </a:defRPr>
            </a:lvl5pPr>
            <a:lvl6pPr marL="2657539" indent="-241594" eaLnBrk="0" fontAlgn="base" hangingPunct="0">
              <a:spcBef>
                <a:spcPct val="0"/>
              </a:spcBef>
              <a:spcAft>
                <a:spcPct val="0"/>
              </a:spcAft>
              <a:defRPr>
                <a:solidFill>
                  <a:schemeClr val="tx1"/>
                </a:solidFill>
                <a:latin typeface="Garamond" pitchFamily="18" charset="0"/>
                <a:cs typeface="Arial" charset="0"/>
              </a:defRPr>
            </a:lvl6pPr>
            <a:lvl7pPr marL="3140729" indent="-241594" eaLnBrk="0" fontAlgn="base" hangingPunct="0">
              <a:spcBef>
                <a:spcPct val="0"/>
              </a:spcBef>
              <a:spcAft>
                <a:spcPct val="0"/>
              </a:spcAft>
              <a:defRPr>
                <a:solidFill>
                  <a:schemeClr val="tx1"/>
                </a:solidFill>
                <a:latin typeface="Garamond" pitchFamily="18" charset="0"/>
                <a:cs typeface="Arial" charset="0"/>
              </a:defRPr>
            </a:lvl7pPr>
            <a:lvl8pPr marL="3623919" indent="-241594" eaLnBrk="0" fontAlgn="base" hangingPunct="0">
              <a:spcBef>
                <a:spcPct val="0"/>
              </a:spcBef>
              <a:spcAft>
                <a:spcPct val="0"/>
              </a:spcAft>
              <a:defRPr>
                <a:solidFill>
                  <a:schemeClr val="tx1"/>
                </a:solidFill>
                <a:latin typeface="Garamond" pitchFamily="18" charset="0"/>
                <a:cs typeface="Arial" charset="0"/>
              </a:defRPr>
            </a:lvl8pPr>
            <a:lvl9pPr marL="4107108" indent="-241594"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34A4CABE-DA5F-4C9B-83DC-2784F004AFCF}" type="slidenum">
              <a:rPr lang="en-US" smtClean="0">
                <a:latin typeface="Arial" charset="0"/>
              </a:rPr>
              <a:pPr eaLnBrk="1" hangingPunct="1"/>
              <a:t>7</a:t>
            </a:fld>
            <a:endParaRPr lang="en-US" dirty="0">
              <a:latin typeface="Arial" charset="0"/>
            </a:endParaRPr>
          </a:p>
        </p:txBody>
      </p:sp>
      <p:sp>
        <p:nvSpPr>
          <p:cNvPr id="112643" name="Slide Image Placeholder 1"/>
          <p:cNvSpPr>
            <a:spLocks noGrp="1" noRot="1" noChangeAspect="1" noTextEdit="1"/>
          </p:cNvSpPr>
          <p:nvPr>
            <p:ph type="sldImg"/>
          </p:nvPr>
        </p:nvSpPr>
        <p:spPr>
          <a:xfrm>
            <a:off x="1273175" y="714375"/>
            <a:ext cx="4775200" cy="3581400"/>
          </a:xfrm>
          <a:ln/>
        </p:spPr>
      </p:sp>
      <p:sp>
        <p:nvSpPr>
          <p:cNvPr id="112644" name="Notes Placeholder 2"/>
          <p:cNvSpPr>
            <a:spLocks noGrp="1"/>
          </p:cNvSpPr>
          <p:nvPr>
            <p:ph type="body" idx="1"/>
          </p:nvPr>
        </p:nvSpPr>
        <p:spPr>
          <a:xfrm>
            <a:off x="975360" y="4532234"/>
            <a:ext cx="5364480" cy="43738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80" tIns="48137" rIns="96280" bIns="48137"/>
          <a:lstStyle/>
          <a:p>
            <a:pPr eaLnBrk="1" hangingPunct="1"/>
            <a:r>
              <a:rPr lang="en-US" sz="1000" dirty="0"/>
              <a:t>Human trafficking yields an estimated $31 billion in profits each year</a:t>
            </a:r>
          </a:p>
          <a:p>
            <a:pPr eaLnBrk="1" hangingPunct="1"/>
            <a:r>
              <a:rPr lang="en-US" dirty="0"/>
              <a:t>An estimated $9 – $12 billion earned in the United States</a:t>
            </a:r>
            <a:endParaRPr lang="en-US" sz="1000" dirty="0"/>
          </a:p>
          <a:p>
            <a:pPr eaLnBrk="1" hangingPunct="1"/>
            <a:r>
              <a:rPr lang="en-US" sz="1000" dirty="0"/>
              <a:t>After drug trafficking, human trafficking is the most lucrative business for organized crime</a:t>
            </a:r>
          </a:p>
          <a:p>
            <a:pPr eaLnBrk="1" hangingPunct="1"/>
            <a:r>
              <a:rPr lang="en-US" sz="1000" dirty="0"/>
              <a:t>Becoming a preferred business for criminal syndicates around the world</a:t>
            </a:r>
            <a:endParaRPr lang="en-US" dirty="0"/>
          </a:p>
          <a:p>
            <a:pPr eaLnBrk="1" hangingPunct="1"/>
            <a:r>
              <a:rPr lang="en-US" dirty="0"/>
              <a:t>Human workers, once purchased, will continue to provide profit due to their ability to work for months and even years to come. </a:t>
            </a:r>
          </a:p>
          <a:p>
            <a:pPr eaLnBrk="1" hangingPunct="1"/>
            <a:r>
              <a:rPr lang="en-US" dirty="0"/>
              <a:t>Drugs, guns, other illegal materials, and humans can all be easily transported in the same manner.  </a:t>
            </a:r>
          </a:p>
          <a:p>
            <a:pPr eaLnBrk="1" hangingPunct="1"/>
            <a:endParaRPr lang="en-US" dirty="0"/>
          </a:p>
          <a:p>
            <a:pPr eaLnBrk="1" hangingPunct="1"/>
            <a:r>
              <a:rPr lang="en-US" dirty="0"/>
              <a:t>(United Nations Office of Drug and Crime)</a:t>
            </a:r>
          </a:p>
        </p:txBody>
      </p:sp>
      <p:sp>
        <p:nvSpPr>
          <p:cNvPr id="2" name="Footer Placeholder 1"/>
          <p:cNvSpPr>
            <a:spLocks noGrp="1"/>
          </p:cNvSpPr>
          <p:nvPr>
            <p:ph type="ftr" sz="quarter" idx="10"/>
          </p:nvPr>
        </p:nvSpPr>
        <p:spPr>
          <a:xfrm>
            <a:off x="2" y="9119023"/>
            <a:ext cx="3169426" cy="480549"/>
          </a:xfrm>
          <a:prstGeom prst="rect">
            <a:avLst/>
          </a:prstGeom>
        </p:spPr>
        <p:txBody>
          <a:bodyPr lIns="94246" tIns="47123" rIns="94246" bIns="47123"/>
          <a:lstStyle/>
          <a:p>
            <a:pPr>
              <a:defRPr/>
            </a:pPr>
            <a:r>
              <a:rPr lang="en-US"/>
              <a:t>121911 HT FDLE / FCJEI</a:t>
            </a:r>
            <a:endParaRPr lang="en-US" dirty="0"/>
          </a:p>
        </p:txBody>
      </p:sp>
    </p:spTree>
    <p:extLst>
      <p:ext uri="{BB962C8B-B14F-4D97-AF65-F5344CB8AC3E}">
        <p14:creationId xmlns:p14="http://schemas.microsoft.com/office/powerpoint/2010/main" val="4272597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00" baseline="0" dirty="0"/>
              <a:t>My notes here</a:t>
            </a:r>
          </a:p>
        </p:txBody>
      </p:sp>
      <p:sp>
        <p:nvSpPr>
          <p:cNvPr id="4" name="Slide Number Placeholder 3"/>
          <p:cNvSpPr>
            <a:spLocks noGrp="1"/>
          </p:cNvSpPr>
          <p:nvPr>
            <p:ph type="sldNum" sz="quarter" idx="5"/>
          </p:nvPr>
        </p:nvSpPr>
        <p:spPr/>
        <p:txBody>
          <a:bodyPr/>
          <a:lstStyle/>
          <a:p>
            <a:fld id="{9D711BD8-43A7-48C7-B4D3-0EEE82682DE0}" type="slidenum">
              <a:rPr lang="en-US" smtClean="0"/>
              <a:pPr/>
              <a:t>8</a:t>
            </a:fld>
            <a:endParaRPr lang="en-US"/>
          </a:p>
        </p:txBody>
      </p:sp>
    </p:spTree>
    <p:extLst>
      <p:ext uri="{BB962C8B-B14F-4D97-AF65-F5344CB8AC3E}">
        <p14:creationId xmlns:p14="http://schemas.microsoft.com/office/powerpoint/2010/main" val="3186159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aseline="0" dirty="0"/>
              <a:t>NJC designed this slide for an audience of 16 or fewer. Each participant will select one of the 16 rectangles (using the pointer tool), and then type their own responses using the text tool.</a:t>
            </a:r>
          </a:p>
        </p:txBody>
      </p:sp>
      <p:sp>
        <p:nvSpPr>
          <p:cNvPr id="4" name="Slide Number Placeholder 3"/>
          <p:cNvSpPr>
            <a:spLocks noGrp="1"/>
          </p:cNvSpPr>
          <p:nvPr>
            <p:ph type="sldNum" sz="quarter" idx="5"/>
          </p:nvPr>
        </p:nvSpPr>
        <p:spPr/>
        <p:txBody>
          <a:bodyPr/>
          <a:lstStyle/>
          <a:p>
            <a:fld id="{9D711BD8-43A7-48C7-B4D3-0EEE82682DE0}" type="slidenum">
              <a:rPr lang="en-US" smtClean="0"/>
              <a:pPr/>
              <a:t>24</a:t>
            </a:fld>
            <a:endParaRPr lang="en-US"/>
          </a:p>
        </p:txBody>
      </p:sp>
    </p:spTree>
    <p:extLst>
      <p:ext uri="{BB962C8B-B14F-4D97-AF65-F5344CB8AC3E}">
        <p14:creationId xmlns:p14="http://schemas.microsoft.com/office/powerpoint/2010/main" val="865614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50970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90122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913170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ctrTitle" hasCustomPrompt="1"/>
          </p:nvPr>
        </p:nvSpPr>
        <p:spPr>
          <a:xfrm>
            <a:off x="685800" y="609601"/>
            <a:ext cx="7772400" cy="1470025"/>
          </a:xfrm>
        </p:spPr>
        <p:txBody>
          <a:bodyPr/>
          <a:lstStyle>
            <a:lvl1pPr>
              <a:defRPr/>
            </a:lvl1pPr>
          </a:lstStyle>
          <a:p>
            <a:pPr lvl="0"/>
            <a:r>
              <a:rPr lang="en-US" noProof="0" dirty="0"/>
              <a:t>Click to Edit Master Title Style</a:t>
            </a:r>
          </a:p>
        </p:txBody>
      </p:sp>
      <p:sp>
        <p:nvSpPr>
          <p:cNvPr id="151555" name="Rectangle 3"/>
          <p:cNvSpPr>
            <a:spLocks noGrp="1" noChangeArrowheads="1"/>
          </p:cNvSpPr>
          <p:nvPr>
            <p:ph type="subTitle" idx="1" hasCustomPrompt="1"/>
          </p:nvPr>
        </p:nvSpPr>
        <p:spPr>
          <a:xfrm>
            <a:off x="1371600" y="2286000"/>
            <a:ext cx="6400800" cy="1752600"/>
          </a:xfrm>
        </p:spPr>
        <p:txBody>
          <a:bodyPr/>
          <a:lstStyle>
            <a:lvl1pPr marL="0" indent="0" algn="ctr">
              <a:buFont typeface="Wingdings" pitchFamily="2" charset="2"/>
              <a:buNone/>
              <a:defRPr/>
            </a:lvl1pPr>
          </a:lstStyle>
          <a:p>
            <a:pPr lvl="0"/>
            <a:r>
              <a:rPr lang="en-US" noProof="0"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78563"/>
            <a:ext cx="21336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78563"/>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78563"/>
            <a:ext cx="2133600" cy="457200"/>
          </a:xfrm>
          <a:prstGeom prst="rect">
            <a:avLst/>
          </a:prstGeom>
        </p:spPr>
        <p:txBody>
          <a:bodyPr/>
          <a:lstStyle>
            <a:lvl1pPr>
              <a:defRPr/>
            </a:lvl1pPr>
          </a:lstStyle>
          <a:p>
            <a:fld id="{017C06BF-E607-4624-82A4-66F9ADA3459D}" type="slidenum">
              <a:rPr lang="en-US"/>
              <a:pPr/>
              <a:t>‹#›</a:t>
            </a:fld>
            <a:endParaRPr lang="en-US"/>
          </a:p>
        </p:txBody>
      </p:sp>
    </p:spTree>
    <p:extLst>
      <p:ext uri="{BB962C8B-B14F-4D97-AF65-F5344CB8AC3E}">
        <p14:creationId xmlns:p14="http://schemas.microsoft.com/office/powerpoint/2010/main" val="627376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7007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7007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78563"/>
            <a:ext cx="21336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78563"/>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78563"/>
            <a:ext cx="2133600" cy="457200"/>
          </a:xfrm>
          <a:prstGeom prst="rect">
            <a:avLst/>
          </a:prstGeom>
        </p:spPr>
        <p:txBody>
          <a:bodyPr/>
          <a:lstStyle>
            <a:lvl1pPr>
              <a:defRPr/>
            </a:lvl1pPr>
          </a:lstStyle>
          <a:p>
            <a:fld id="{EC1101F2-FEBE-47C1-80CF-52B7FEFA709A}" type="slidenum">
              <a:rPr lang="en-US"/>
              <a:pPr/>
              <a:t>‹#›</a:t>
            </a:fld>
            <a:endParaRPr lang="en-US"/>
          </a:p>
        </p:txBody>
      </p:sp>
    </p:spTree>
    <p:extLst>
      <p:ext uri="{BB962C8B-B14F-4D97-AF65-F5344CB8AC3E}">
        <p14:creationId xmlns:p14="http://schemas.microsoft.com/office/powerpoint/2010/main" val="4106946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buClr>
                <a:srgbClr val="FFFF00"/>
              </a:buClr>
              <a:defRPr b="0" i="0"/>
            </a:lvl1pPr>
            <a:lvl2pPr marL="628650" indent="-284163">
              <a:buClr>
                <a:srgbClr val="FFFF00"/>
              </a:buClr>
              <a:defRPr b="0" i="0"/>
            </a:lvl2pPr>
            <a:lvl3pPr marL="973138" indent="-285750">
              <a:buClr>
                <a:srgbClr val="FFFF00"/>
              </a:buClr>
              <a:buSzPct val="80000"/>
              <a:buFont typeface="Wingdings" pitchFamily="2" charset="2"/>
              <a:buChar char="§"/>
              <a:defRPr sz="3600" b="0" i="0">
                <a:latin typeface="+mn-lt"/>
              </a:defRPr>
            </a:lvl3pPr>
            <a:lvl4pPr marL="1425575" indent="-393700">
              <a:buClr>
                <a:srgbClr val="FFFF00"/>
              </a:buClr>
              <a:buSzPct val="50000"/>
              <a:buFont typeface="Wingdings" pitchFamily="2" charset="2"/>
              <a:buChar char="t"/>
              <a:defRPr sz="3600" b="0" i="0">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038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a:t>Click to Edit Master Title Style</a:t>
            </a:r>
          </a:p>
        </p:txBody>
      </p:sp>
      <p:sp>
        <p:nvSpPr>
          <p:cNvPr id="3" name="Text Placeholder 2"/>
          <p:cNvSpPr>
            <a:spLocks noGrp="1"/>
          </p:cNvSpPr>
          <p:nvPr>
            <p:ph type="body" idx="1" hasCustomPrompt="1"/>
          </p:nvPr>
        </p:nvSpPr>
        <p:spPr>
          <a:xfrm>
            <a:off x="722313" y="2906714"/>
            <a:ext cx="7772400" cy="1500187"/>
          </a:xfrm>
        </p:spPr>
        <p:txBody>
          <a:bodyPr anchor="b"/>
          <a:lstStyle>
            <a:lvl1pPr marL="0" indent="0">
              <a:buNone/>
              <a:defRPr sz="3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354430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457200" y="1447801"/>
            <a:ext cx="4038600" cy="4530725"/>
          </a:xfrm>
        </p:spPr>
        <p:txBody>
          <a:bodyPr/>
          <a:lstStyle>
            <a:lvl1pPr>
              <a:defRPr sz="3600" b="0"/>
            </a:lvl1pPr>
            <a:lvl2pPr>
              <a:defRPr sz="3600" b="0"/>
            </a:lvl2pPr>
            <a:lvl3pPr marL="914400" indent="-285750">
              <a:buClr>
                <a:srgbClr val="FFFF00"/>
              </a:buClr>
              <a:buSzPct val="80000"/>
              <a:buFont typeface="Wingdings" pitchFamily="2" charset="2"/>
              <a:buChar char="§"/>
              <a:defRPr sz="3600" b="0">
                <a:latin typeface="+mn-lt"/>
              </a:defRPr>
            </a:lvl3pPr>
            <a:lvl4pPr marL="1200150" indent="-285750">
              <a:buClr>
                <a:srgbClr val="FFFF00"/>
              </a:buClr>
              <a:buSzPct val="50000"/>
              <a:buFont typeface="Wingdings" pitchFamily="2" charset="2"/>
              <a:buChar char="t"/>
              <a:defRPr sz="3600" b="0">
                <a:latin typeface="+mn-lt"/>
              </a:defRPr>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2"/>
          <p:cNvSpPr>
            <a:spLocks noGrp="1"/>
          </p:cNvSpPr>
          <p:nvPr>
            <p:ph sz="half" idx="13" hasCustomPrompt="1"/>
          </p:nvPr>
        </p:nvSpPr>
        <p:spPr>
          <a:xfrm>
            <a:off x="4648200" y="1456190"/>
            <a:ext cx="4038600" cy="4530725"/>
          </a:xfrm>
        </p:spPr>
        <p:txBody>
          <a:bodyPr/>
          <a:lstStyle>
            <a:lvl1pPr>
              <a:defRPr sz="3600" b="0"/>
            </a:lvl1pPr>
            <a:lvl2pPr>
              <a:defRPr sz="3600" b="0"/>
            </a:lvl2pPr>
            <a:lvl3pPr marL="914400" indent="-285750">
              <a:buClr>
                <a:srgbClr val="FFFF00"/>
              </a:buClr>
              <a:buSzPct val="80000"/>
              <a:buFont typeface="Wingdings" pitchFamily="2" charset="2"/>
              <a:buChar char="§"/>
              <a:defRPr sz="3600" b="0">
                <a:latin typeface="+mn-lt"/>
              </a:defRPr>
            </a:lvl3pPr>
            <a:lvl4pPr marL="1200150" indent="-285750">
              <a:buClr>
                <a:srgbClr val="FFFF00"/>
              </a:buClr>
              <a:buSzPct val="50000"/>
              <a:buFont typeface="Wingdings" pitchFamily="2" charset="2"/>
              <a:buChar char="t"/>
              <a:defRPr sz="3600" b="0">
                <a:latin typeface="+mn-lt"/>
              </a:defRPr>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33641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457201" y="1535113"/>
            <a:ext cx="4040188" cy="639762"/>
          </a:xfrm>
          <a:ln>
            <a:solidFill>
              <a:srgbClr val="FFFF00"/>
            </a:solidFill>
          </a:ln>
        </p:spPr>
        <p:txBody>
          <a:bodyPr anchor="b"/>
          <a:lstStyle>
            <a:lvl1pPr marL="0" indent="0">
              <a:buNone/>
              <a:defRPr sz="3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457201" y="2174875"/>
            <a:ext cx="4040188" cy="3951288"/>
          </a:xfrm>
        </p:spPr>
        <p:txBody>
          <a:bodyPr/>
          <a:lstStyle>
            <a:lvl1pPr>
              <a:defRPr sz="3600"/>
            </a:lvl1pPr>
            <a:lvl2pPr marL="628650" indent="-284163">
              <a:defRPr sz="3600"/>
            </a:lvl2pPr>
            <a:lvl3pPr marL="973138" indent="-344488">
              <a:buClr>
                <a:srgbClr val="FFFF00"/>
              </a:buClr>
              <a:buSzPct val="80000"/>
              <a:buFont typeface="Wingdings" pitchFamily="2" charset="2"/>
              <a:buChar char="§"/>
              <a:defRPr sz="3600" b="0">
                <a:latin typeface="+mn-lt"/>
              </a:defRPr>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4645026" y="1535113"/>
            <a:ext cx="4041775" cy="639762"/>
          </a:xfrm>
        </p:spPr>
        <p:txBody>
          <a:bodyPr anchor="b"/>
          <a:lstStyle>
            <a:lvl1pPr marL="0" indent="0">
              <a:buNone/>
              <a:defRPr sz="3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hasCustomPrompt="1"/>
          </p:nvPr>
        </p:nvSpPr>
        <p:spPr>
          <a:xfrm>
            <a:off x="4645026" y="2174875"/>
            <a:ext cx="4041775" cy="3951288"/>
          </a:xfrm>
        </p:spPr>
        <p:txBody>
          <a:bodyPr/>
          <a:lstStyle>
            <a:lvl1pPr>
              <a:defRPr sz="3600"/>
            </a:lvl1pPr>
            <a:lvl2pPr marL="628650" indent="-284163">
              <a:defRPr sz="3600"/>
            </a:lvl2pPr>
            <a:lvl3pPr marL="973138" indent="-344488">
              <a:buClr>
                <a:srgbClr val="FFFF00"/>
              </a:buClr>
              <a:buSzPct val="80000"/>
              <a:buFont typeface="Wingdings" pitchFamily="2" charset="2"/>
              <a:buChar char="§"/>
              <a:defRPr sz="3600" b="0">
                <a:latin typeface="+mn-lt"/>
              </a:defRPr>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cxnSp>
        <p:nvCxnSpPr>
          <p:cNvPr id="11" name="Straight Connector 10"/>
          <p:cNvCxnSpPr/>
          <p:nvPr/>
        </p:nvCxnSpPr>
        <p:spPr bwMode="auto">
          <a:xfrm>
            <a:off x="457200" y="2201411"/>
            <a:ext cx="4038600" cy="0"/>
          </a:xfrm>
          <a:prstGeom prst="line">
            <a:avLst/>
          </a:prstGeom>
          <a:noFill/>
          <a:ln w="381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4648200" y="2197916"/>
            <a:ext cx="4038600" cy="0"/>
          </a:xfrm>
          <a:prstGeom prst="line">
            <a:avLst/>
          </a:prstGeom>
          <a:noFill/>
          <a:ln w="381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80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lvl1pPr>
          </a:lstStyle>
          <a:p>
            <a:r>
              <a:rPr lang="en-US" dirty="0"/>
              <a:t>Click to Edit Master Title Style</a:t>
            </a:r>
          </a:p>
        </p:txBody>
      </p:sp>
      <p:sp>
        <p:nvSpPr>
          <p:cNvPr id="3" name="Date Placeholder 2"/>
          <p:cNvSpPr>
            <a:spLocks noGrp="1"/>
          </p:cNvSpPr>
          <p:nvPr>
            <p:ph type="dt" sz="half" idx="10"/>
          </p:nvPr>
        </p:nvSpPr>
        <p:spPr>
          <a:xfrm>
            <a:off x="457200" y="6278563"/>
            <a:ext cx="21336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78563"/>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78563"/>
            <a:ext cx="2133600" cy="457200"/>
          </a:xfrm>
          <a:prstGeom prst="rect">
            <a:avLst/>
          </a:prstGeom>
        </p:spPr>
        <p:txBody>
          <a:bodyPr/>
          <a:lstStyle>
            <a:lvl1pPr>
              <a:defRPr/>
            </a:lvl1pPr>
          </a:lstStyle>
          <a:p>
            <a:fld id="{760FE183-4B5A-4074-A69A-B2D0ADA2ADFE}" type="slidenum">
              <a:rPr lang="en-US"/>
              <a:pPr/>
              <a:t>‹#›</a:t>
            </a:fld>
            <a:endParaRPr lang="en-US"/>
          </a:p>
        </p:txBody>
      </p:sp>
    </p:spTree>
    <p:extLst>
      <p:ext uri="{BB962C8B-B14F-4D97-AF65-F5344CB8AC3E}">
        <p14:creationId xmlns:p14="http://schemas.microsoft.com/office/powerpoint/2010/main" val="4101401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78563"/>
            <a:ext cx="21336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78563"/>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78563"/>
            <a:ext cx="2133600" cy="457200"/>
          </a:xfrm>
          <a:prstGeom prst="rect">
            <a:avLst/>
          </a:prstGeom>
        </p:spPr>
        <p:txBody>
          <a:bodyPr/>
          <a:lstStyle>
            <a:lvl1pPr>
              <a:defRPr/>
            </a:lvl1pPr>
          </a:lstStyle>
          <a:p>
            <a:fld id="{02E71DD8-85E0-4A95-BC85-E5517817D299}" type="slidenum">
              <a:rPr lang="en-US"/>
              <a:pPr/>
              <a:t>‹#›</a:t>
            </a:fld>
            <a:endParaRPr lang="en-US"/>
          </a:p>
        </p:txBody>
      </p:sp>
    </p:spTree>
    <p:extLst>
      <p:ext uri="{BB962C8B-B14F-4D97-AF65-F5344CB8AC3E}">
        <p14:creationId xmlns:p14="http://schemas.microsoft.com/office/powerpoint/2010/main" val="4053426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78563"/>
            <a:ext cx="21336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78563"/>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78563"/>
            <a:ext cx="2133600" cy="457200"/>
          </a:xfrm>
          <a:prstGeom prst="rect">
            <a:avLst/>
          </a:prstGeom>
        </p:spPr>
        <p:txBody>
          <a:bodyPr/>
          <a:lstStyle>
            <a:lvl1pPr>
              <a:defRPr/>
            </a:lvl1pPr>
          </a:lstStyle>
          <a:p>
            <a:fld id="{5EB96391-2ECB-446A-A1E3-321C704BF68D}" type="slidenum">
              <a:rPr lang="en-US"/>
              <a:pPr/>
              <a:t>‹#›</a:t>
            </a:fld>
            <a:endParaRPr lang="en-US"/>
          </a:p>
        </p:txBody>
      </p:sp>
    </p:spTree>
    <p:extLst>
      <p:ext uri="{BB962C8B-B14F-4D97-AF65-F5344CB8AC3E}">
        <p14:creationId xmlns:p14="http://schemas.microsoft.com/office/powerpoint/2010/main" val="3326602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78563"/>
            <a:ext cx="21336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78563"/>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78563"/>
            <a:ext cx="2133600" cy="457200"/>
          </a:xfrm>
          <a:prstGeom prst="rect">
            <a:avLst/>
          </a:prstGeom>
        </p:spPr>
        <p:txBody>
          <a:bodyPr/>
          <a:lstStyle>
            <a:lvl1pPr>
              <a:defRPr/>
            </a:lvl1pPr>
          </a:lstStyle>
          <a:p>
            <a:fld id="{88498399-1D02-4E6B-8603-831A74967104}" type="slidenum">
              <a:rPr lang="en-US"/>
              <a:pPr/>
              <a:t>‹#›</a:t>
            </a:fld>
            <a:endParaRPr lang="en-US"/>
          </a:p>
        </p:txBody>
      </p:sp>
    </p:spTree>
    <p:extLst>
      <p:ext uri="{BB962C8B-B14F-4D97-AF65-F5344CB8AC3E}">
        <p14:creationId xmlns:p14="http://schemas.microsoft.com/office/powerpoint/2010/main" val="3729306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3399"/>
        </a:solidFill>
        <a:effectLst/>
      </p:bgPr>
    </p:bg>
    <p:spTree>
      <p:nvGrpSpPr>
        <p:cNvPr id="1" name=""/>
        <p:cNvGrpSpPr/>
        <p:nvPr/>
      </p:nvGrpSpPr>
      <p:grpSpPr>
        <a:xfrm>
          <a:off x="0" y="0"/>
          <a:ext cx="0" cy="0"/>
          <a:chOff x="0" y="0"/>
          <a:chExt cx="0" cy="0"/>
        </a:xfrm>
      </p:grpSpPr>
      <p:sp>
        <p:nvSpPr>
          <p:cNvPr id="24613"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4614" name="Rectangle 38"/>
          <p:cNvSpPr>
            <a:spLocks noGrp="1" noChangeArrowheads="1"/>
          </p:cNvSpPr>
          <p:nvPr>
            <p:ph type="body" idx="1"/>
          </p:nvPr>
        </p:nvSpPr>
        <p:spPr bwMode="auto">
          <a:xfrm>
            <a:off x="457200" y="1447801"/>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Tree>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1" fontAlgn="base" hangingPunct="1">
        <a:spcBef>
          <a:spcPct val="0"/>
        </a:spcBef>
        <a:spcAft>
          <a:spcPct val="0"/>
        </a:spcAft>
        <a:defRPr sz="4400" b="0">
          <a:solidFill>
            <a:srgbClr val="FFFF66"/>
          </a:solidFill>
          <a:latin typeface="+mj-lt"/>
          <a:ea typeface="+mj-ea"/>
          <a:cs typeface="+mj-cs"/>
        </a:defRPr>
      </a:lvl1pPr>
      <a:lvl2pPr algn="ctr" rtl="0" eaLnBrk="1" fontAlgn="base" hangingPunct="1">
        <a:spcBef>
          <a:spcPct val="0"/>
        </a:spcBef>
        <a:spcAft>
          <a:spcPct val="0"/>
        </a:spcAft>
        <a:defRPr sz="4400" b="1">
          <a:solidFill>
            <a:srgbClr val="FFFF66"/>
          </a:solidFill>
          <a:latin typeface="Arial" charset="0"/>
        </a:defRPr>
      </a:lvl2pPr>
      <a:lvl3pPr algn="ctr" rtl="0" eaLnBrk="1" fontAlgn="base" hangingPunct="1">
        <a:spcBef>
          <a:spcPct val="0"/>
        </a:spcBef>
        <a:spcAft>
          <a:spcPct val="0"/>
        </a:spcAft>
        <a:defRPr sz="4400" b="1">
          <a:solidFill>
            <a:srgbClr val="FFFF66"/>
          </a:solidFill>
          <a:latin typeface="Arial" charset="0"/>
        </a:defRPr>
      </a:lvl3pPr>
      <a:lvl4pPr algn="ctr" rtl="0" eaLnBrk="1" fontAlgn="base" hangingPunct="1">
        <a:spcBef>
          <a:spcPct val="0"/>
        </a:spcBef>
        <a:spcAft>
          <a:spcPct val="0"/>
        </a:spcAft>
        <a:defRPr sz="4400" b="1">
          <a:solidFill>
            <a:srgbClr val="FFFF66"/>
          </a:solidFill>
          <a:latin typeface="Arial" charset="0"/>
        </a:defRPr>
      </a:lvl4pPr>
      <a:lvl5pPr algn="ctr" rtl="0" eaLnBrk="1" fontAlgn="base" hangingPunct="1">
        <a:spcBef>
          <a:spcPct val="0"/>
        </a:spcBef>
        <a:spcAft>
          <a:spcPct val="0"/>
        </a:spcAft>
        <a:defRPr sz="4400" b="1">
          <a:solidFill>
            <a:srgbClr val="FFFF66"/>
          </a:solidFill>
          <a:latin typeface="Arial" charset="0"/>
        </a:defRPr>
      </a:lvl5pPr>
      <a:lvl6pPr marL="457200" algn="ctr" rtl="0" eaLnBrk="1" fontAlgn="base" hangingPunct="1">
        <a:spcBef>
          <a:spcPct val="0"/>
        </a:spcBef>
        <a:spcAft>
          <a:spcPct val="0"/>
        </a:spcAft>
        <a:defRPr sz="4400" b="1">
          <a:solidFill>
            <a:srgbClr val="FFFF66"/>
          </a:solidFill>
          <a:latin typeface="Arial" charset="0"/>
        </a:defRPr>
      </a:lvl6pPr>
      <a:lvl7pPr marL="914400" algn="ctr" rtl="0" eaLnBrk="1" fontAlgn="base" hangingPunct="1">
        <a:spcBef>
          <a:spcPct val="0"/>
        </a:spcBef>
        <a:spcAft>
          <a:spcPct val="0"/>
        </a:spcAft>
        <a:defRPr sz="4400" b="1">
          <a:solidFill>
            <a:srgbClr val="FFFF66"/>
          </a:solidFill>
          <a:latin typeface="Arial" charset="0"/>
        </a:defRPr>
      </a:lvl7pPr>
      <a:lvl8pPr marL="1371600" algn="ctr" rtl="0" eaLnBrk="1" fontAlgn="base" hangingPunct="1">
        <a:spcBef>
          <a:spcPct val="0"/>
        </a:spcBef>
        <a:spcAft>
          <a:spcPct val="0"/>
        </a:spcAft>
        <a:defRPr sz="4400" b="1">
          <a:solidFill>
            <a:srgbClr val="FFFF66"/>
          </a:solidFill>
          <a:latin typeface="Arial" charset="0"/>
        </a:defRPr>
      </a:lvl8pPr>
      <a:lvl9pPr marL="1828800" algn="ctr" rtl="0" eaLnBrk="1" fontAlgn="base" hangingPunct="1">
        <a:spcBef>
          <a:spcPct val="0"/>
        </a:spcBef>
        <a:spcAft>
          <a:spcPct val="0"/>
        </a:spcAft>
        <a:defRPr sz="4400" b="1">
          <a:solidFill>
            <a:srgbClr val="FFFF66"/>
          </a:solidFill>
          <a:latin typeface="Arial" charset="0"/>
        </a:defRPr>
      </a:lvl9pPr>
    </p:titleStyle>
    <p:bodyStyle>
      <a:lvl1pPr marL="342900" indent="-342900" algn="l" rtl="0" eaLnBrk="1" fontAlgn="base" hangingPunct="1">
        <a:spcBef>
          <a:spcPct val="20000"/>
        </a:spcBef>
        <a:spcAft>
          <a:spcPct val="0"/>
        </a:spcAft>
        <a:buClr>
          <a:srgbClr val="FFFF66"/>
        </a:buClr>
        <a:buSzPct val="65000"/>
        <a:buFont typeface="Wingdings" pitchFamily="2" charset="2"/>
        <a:buChar char="Ø"/>
        <a:defRPr sz="3600" b="0">
          <a:solidFill>
            <a:schemeClr val="tx1"/>
          </a:solidFill>
          <a:latin typeface="+mn-lt"/>
          <a:ea typeface="+mn-ea"/>
          <a:cs typeface="+mn-cs"/>
        </a:defRPr>
      </a:lvl1pPr>
      <a:lvl2pPr marL="628650" indent="-284163" algn="l" rtl="0" eaLnBrk="1" fontAlgn="base" hangingPunct="1">
        <a:spcBef>
          <a:spcPct val="20000"/>
        </a:spcBef>
        <a:spcAft>
          <a:spcPct val="0"/>
        </a:spcAft>
        <a:buClr>
          <a:srgbClr val="FFFF00"/>
        </a:buClr>
        <a:buChar char="•"/>
        <a:defRPr sz="3600" b="0">
          <a:solidFill>
            <a:schemeClr val="tx1"/>
          </a:solidFill>
          <a:latin typeface="+mn-lt"/>
        </a:defRPr>
      </a:lvl2pPr>
      <a:lvl3pPr marL="1143000" indent="-228600" algn="l" rtl="0" eaLnBrk="1" fontAlgn="base" hangingPunct="1">
        <a:spcBef>
          <a:spcPct val="20000"/>
        </a:spcBef>
        <a:spcAft>
          <a:spcPct val="0"/>
        </a:spcAft>
        <a:buClr>
          <a:schemeClr val="accent2"/>
        </a:buClr>
        <a:buSzPct val="65000"/>
        <a:buFont typeface="Wingdings" pitchFamily="2" charset="2"/>
        <a:buChar char="n"/>
        <a:defRPr sz="3200" b="1">
          <a:solidFill>
            <a:schemeClr val="tx1"/>
          </a:solidFill>
          <a:latin typeface="Tahoma" charset="0"/>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3200" b="1">
          <a:solidFill>
            <a:schemeClr val="tx1"/>
          </a:solidFill>
          <a:latin typeface="Tahoma" charset="0"/>
        </a:defRPr>
      </a:lvl4pPr>
      <a:lvl5pPr marL="2057400" indent="-228600" algn="l" rtl="0" eaLnBrk="1" fontAlgn="base" hangingPunct="1">
        <a:spcBef>
          <a:spcPct val="20000"/>
        </a:spcBef>
        <a:spcAft>
          <a:spcPct val="0"/>
        </a:spcAft>
        <a:buClr>
          <a:schemeClr val="folHlink"/>
        </a:buClr>
        <a:buSzPct val="65000"/>
        <a:buFont typeface="Wingdings" pitchFamily="2" charset="2"/>
        <a:buChar char="n"/>
        <a:defRPr sz="3200" b="1">
          <a:solidFill>
            <a:schemeClr val="tx1"/>
          </a:solidFill>
          <a:latin typeface="Tahoma" charset="0"/>
        </a:defRPr>
      </a:lvl5pPr>
      <a:lvl6pPr marL="2514600" indent="-228600" algn="l" rtl="0" eaLnBrk="1" fontAlgn="base" hangingPunct="1">
        <a:spcBef>
          <a:spcPct val="20000"/>
        </a:spcBef>
        <a:spcAft>
          <a:spcPct val="0"/>
        </a:spcAft>
        <a:buClr>
          <a:schemeClr val="folHlink"/>
        </a:buClr>
        <a:buSzPct val="65000"/>
        <a:buFont typeface="Wingdings" pitchFamily="2" charset="2"/>
        <a:buChar char="n"/>
        <a:defRPr sz="3200" b="1">
          <a:solidFill>
            <a:schemeClr val="tx1"/>
          </a:solidFill>
          <a:latin typeface="Tahoma" charset="0"/>
        </a:defRPr>
      </a:lvl6pPr>
      <a:lvl7pPr marL="2971800" indent="-228600" algn="l" rtl="0" eaLnBrk="1" fontAlgn="base" hangingPunct="1">
        <a:spcBef>
          <a:spcPct val="20000"/>
        </a:spcBef>
        <a:spcAft>
          <a:spcPct val="0"/>
        </a:spcAft>
        <a:buClr>
          <a:schemeClr val="folHlink"/>
        </a:buClr>
        <a:buSzPct val="65000"/>
        <a:buFont typeface="Wingdings" pitchFamily="2" charset="2"/>
        <a:buChar char="n"/>
        <a:defRPr sz="3200" b="1">
          <a:solidFill>
            <a:schemeClr val="tx1"/>
          </a:solidFill>
          <a:latin typeface="Tahoma" charset="0"/>
        </a:defRPr>
      </a:lvl7pPr>
      <a:lvl8pPr marL="3429000" indent="-228600" algn="l" rtl="0" eaLnBrk="1" fontAlgn="base" hangingPunct="1">
        <a:spcBef>
          <a:spcPct val="20000"/>
        </a:spcBef>
        <a:spcAft>
          <a:spcPct val="0"/>
        </a:spcAft>
        <a:buClr>
          <a:schemeClr val="folHlink"/>
        </a:buClr>
        <a:buSzPct val="65000"/>
        <a:buFont typeface="Wingdings" pitchFamily="2" charset="2"/>
        <a:buChar char="n"/>
        <a:defRPr sz="3200" b="1">
          <a:solidFill>
            <a:schemeClr val="tx1"/>
          </a:solidFill>
          <a:latin typeface="Tahoma" charset="0"/>
        </a:defRPr>
      </a:lvl8pPr>
      <a:lvl9pPr marL="3886200" indent="-228600" algn="l" rtl="0" eaLnBrk="1" fontAlgn="base" hangingPunct="1">
        <a:spcBef>
          <a:spcPct val="20000"/>
        </a:spcBef>
        <a:spcAft>
          <a:spcPct val="0"/>
        </a:spcAft>
        <a:buClr>
          <a:schemeClr val="folHlink"/>
        </a:buClr>
        <a:buSzPct val="65000"/>
        <a:buFont typeface="Wingdings" pitchFamily="2" charset="2"/>
        <a:buChar char="n"/>
        <a:defRPr sz="3200" b="1">
          <a:solidFill>
            <a:schemeClr val="tx1"/>
          </a:solidFill>
          <a:latin typeface="Tahom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hyperlink" Target="https://creativecommons.org/licenses/by-nc-nd/3.0/" TargetMode="External"/><Relationship Id="rId4" Type="http://schemas.openxmlformats.org/officeDocument/2006/relationships/hyperlink" Target="https://anthrolactology.com/2015/11/26/5-milk-sharing-myths-bust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hyperlink" Target="https://pxhere.com/de/photo/142791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hyperlink" Target="https://creativecommons.org/licenses/by-nc-sa/3.0/" TargetMode="External"/><Relationship Id="rId4" Type="http://schemas.openxmlformats.org/officeDocument/2006/relationships/hyperlink" Target="http://blogs.ubc.ca/evalua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Agriculture_in_Vietna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hyperlink" Target="https://creativecommons.org/licenses/by-nc-sa/3.0/" TargetMode="External"/><Relationship Id="rId4" Type="http://schemas.openxmlformats.org/officeDocument/2006/relationships/hyperlink" Target="http://arkansasgopwing.blogspot.com/2015/03/funding-abortions-for-senate-dem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hyperlink" Target="https://creativecommons.org/licenses/by-nc-sa/3.0/" TargetMode="External"/><Relationship Id="rId4" Type="http://schemas.openxmlformats.org/officeDocument/2006/relationships/hyperlink" Target="https://hukukingilizcesi.wordpress.com/2018/10/01/migrant-smuggling-and-human-trafficking-in-turkish-penal-cod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hyperlink" Target="https://creativecommons.org/licenses/by-nc-sa/3.0/" TargetMode="External"/><Relationship Id="rId4" Type="http://schemas.openxmlformats.org/officeDocument/2006/relationships/hyperlink" Target="http://swilliamsjd.wordpress.com/2010/02/13/trafficking-in-persons-report-2009-tier-placement/human_traffick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redmorris/322647445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hemeOverride" Target="../theme/themeOverride2.xml"/><Relationship Id="rId4"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hemeOverride" Target="../theme/themeOverride3.xml"/><Relationship Id="rId4"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hemeOverride" Target="../theme/themeOverride4.xml"/><Relationship Id="rId4"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hemeOverride" Target="../theme/themeOverride5.xml"/><Relationship Id="rId4"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hemeOverride" Target="../theme/themeOverride6.xml"/><Relationship Id="rId4"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hemeOverride" Target="../theme/themeOverride7.xml"/><Relationship Id="rId4"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29.tiff"/></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hyperlink" Target="https://www.flickr.com/photos/iragelb/5611594783"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hemeOverride" Target="../theme/themeOverride8.xml"/><Relationship Id="rId4"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hemeOverride" Target="../theme/themeOverride9.xml"/><Relationship Id="rId4"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hemeOverride" Target="../theme/themeOverride10.xml"/><Relationship Id="rId4"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themeOverride" Target="../theme/themeOverride11.xml"/><Relationship Id="rId4"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hemeOverride" Target="../theme/themeOverride1.xml"/><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JC building and logo" title="NJC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4419599"/>
            <a:ext cx="8572500" cy="2238375"/>
          </a:xfrm>
          <a:prstGeom prst="rect">
            <a:avLst/>
          </a:prstGeom>
          <a:effectLst>
            <a:outerShdw blurRad="50800" dir="600000" sx="102000" sy="102000" algn="l" rotWithShape="0">
              <a:prstClr val="black">
                <a:alpha val="40000"/>
              </a:prstClr>
            </a:outerShdw>
          </a:effectLst>
        </p:spPr>
      </p:pic>
      <p:sp>
        <p:nvSpPr>
          <p:cNvPr id="3" name="Subtitle 2"/>
          <p:cNvSpPr>
            <a:spLocks noGrp="1"/>
          </p:cNvSpPr>
          <p:nvPr>
            <p:ph type="subTitle" idx="1"/>
          </p:nvPr>
        </p:nvSpPr>
        <p:spPr>
          <a:xfrm>
            <a:off x="685800" y="2438401"/>
            <a:ext cx="7772400" cy="2037522"/>
          </a:xfrm>
        </p:spPr>
        <p:txBody>
          <a:bodyPr>
            <a:normAutofit fontScale="92500" lnSpcReduction="20000"/>
          </a:bodyPr>
          <a:lstStyle/>
          <a:p>
            <a:r>
              <a:rPr lang="en-US" dirty="0"/>
              <a:t>Judge Gayle Williams-Byers (Ret.)</a:t>
            </a:r>
          </a:p>
          <a:p>
            <a:r>
              <a:rPr lang="en-US" dirty="0"/>
              <a:t>Judicial Fellow</a:t>
            </a:r>
          </a:p>
          <a:p>
            <a:r>
              <a:rPr lang="en-US" dirty="0"/>
              <a:t>National Judicial College</a:t>
            </a:r>
          </a:p>
          <a:p>
            <a:r>
              <a:rPr lang="en-US" sz="2600"/>
              <a:t>June 1, 2023</a:t>
            </a:r>
            <a:endParaRPr lang="en-US" sz="2600" dirty="0"/>
          </a:p>
          <a:p>
            <a:pPr algn="r"/>
            <a:endParaRPr lang="en-US" sz="2400" dirty="0"/>
          </a:p>
        </p:txBody>
      </p:sp>
      <p:sp>
        <p:nvSpPr>
          <p:cNvPr id="2" name="Title 1"/>
          <p:cNvSpPr>
            <a:spLocks noGrp="1"/>
          </p:cNvSpPr>
          <p:nvPr>
            <p:ph type="ctrTitle"/>
          </p:nvPr>
        </p:nvSpPr>
        <p:spPr>
          <a:xfrm>
            <a:off x="0" y="148261"/>
            <a:ext cx="9144000" cy="1924879"/>
          </a:xfrm>
        </p:spPr>
        <p:txBody>
          <a:bodyPr>
            <a:normAutofit/>
          </a:bodyPr>
          <a:lstStyle/>
          <a:p>
            <a:r>
              <a:rPr lang="en-US" sz="3500" cap="small" dirty="0"/>
              <a:t>Putting the Brakes on Human Trafficking: </a:t>
            </a:r>
            <a:br>
              <a:rPr lang="en-US" sz="4000" cap="small" dirty="0"/>
            </a:br>
            <a:r>
              <a:rPr lang="en-US" sz="4000" cap="small" dirty="0"/>
              <a:t>Legal Trends and Updates</a:t>
            </a:r>
          </a:p>
        </p:txBody>
      </p:sp>
    </p:spTree>
    <p:custDataLst>
      <p:tags r:id="rId1"/>
    </p:custDataLst>
    <p:extLst>
      <p:ext uri="{BB962C8B-B14F-4D97-AF65-F5344CB8AC3E}">
        <p14:creationId xmlns:p14="http://schemas.microsoft.com/office/powerpoint/2010/main" val="3711262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724BF309-9E17-494E-85C4-361B8C28D19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 y="1552893"/>
            <a:ext cx="8229600" cy="4320540"/>
          </a:xfrm>
          <a:prstGeom prst="rect">
            <a:avLst/>
          </a:prstGeom>
          <a:noFill/>
        </p:spPr>
      </p:pic>
      <p:sp>
        <p:nvSpPr>
          <p:cNvPr id="2" name="Title 1">
            <a:extLst>
              <a:ext uri="{FF2B5EF4-FFF2-40B4-BE49-F238E27FC236}">
                <a16:creationId xmlns:a16="http://schemas.microsoft.com/office/drawing/2014/main" id="{5E332AC1-FC01-0E43-903F-B97277D8F875}"/>
              </a:ext>
            </a:extLst>
          </p:cNvPr>
          <p:cNvSpPr>
            <a:spLocks noGrp="1"/>
          </p:cNvSpPr>
          <p:nvPr>
            <p:ph type="title"/>
          </p:nvPr>
        </p:nvSpPr>
        <p:spPr>
          <a:xfrm>
            <a:off x="273131" y="277813"/>
            <a:ext cx="8538359" cy="1143000"/>
          </a:xfrm>
        </p:spPr>
        <p:txBody>
          <a:bodyPr wrap="square" anchor="ctr">
            <a:noAutofit/>
          </a:bodyPr>
          <a:lstStyle/>
          <a:p>
            <a:pPr>
              <a:lnSpc>
                <a:spcPct val="90000"/>
              </a:lnSpc>
            </a:pPr>
            <a:r>
              <a:rPr lang="en-US" dirty="0"/>
              <a:t>The Seven Myths of Human Trafficking</a:t>
            </a:r>
          </a:p>
        </p:txBody>
      </p:sp>
      <p:sp>
        <p:nvSpPr>
          <p:cNvPr id="5" name="TextBox 4">
            <a:extLst>
              <a:ext uri="{FF2B5EF4-FFF2-40B4-BE49-F238E27FC236}">
                <a16:creationId xmlns:a16="http://schemas.microsoft.com/office/drawing/2014/main" id="{442436E0-1975-394E-B3FC-B84524E37C3B}"/>
              </a:ext>
            </a:extLst>
          </p:cNvPr>
          <p:cNvSpPr txBox="1"/>
          <p:nvPr/>
        </p:nvSpPr>
        <p:spPr>
          <a:xfrm>
            <a:off x="5953359" y="5673378"/>
            <a:ext cx="2733441"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hlinkClick r:id="rId4" tooltip="https://anthrolactology.com/2015/11/26/5-milk-sharing-myths-busted/">
                  <a:extLst>
                    <a:ext uri="{A12FA001-AC4F-418D-AE19-62706E023703}">
                      <ahyp:hlinkClr xmlns:ahyp="http://schemas.microsoft.com/office/drawing/2018/hyperlinkcolor" val="tx"/>
                    </a:ext>
                  </a:extLst>
                </a:hlinkClick>
              </a:rPr>
              <a:t>This Photo</a:t>
            </a:r>
            <a:r>
              <a:rPr lang="en-US" sz="700">
                <a:solidFill>
                  <a:srgbClr val="FFFFFF"/>
                </a:solidFill>
                <a:latin typeface="+mn-lt"/>
              </a:rPr>
              <a:t> by Unknown Author is licensed under </a:t>
            </a:r>
            <a:r>
              <a:rPr lang="en-US" sz="700">
                <a:solidFill>
                  <a:srgbClr val="FFFFFF"/>
                </a:solidFill>
                <a:latin typeface="+mn-lt"/>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latin typeface="+mn-lt"/>
            </a:endParaRPr>
          </a:p>
        </p:txBody>
      </p:sp>
    </p:spTree>
    <p:custDataLst>
      <p:tags r:id="rId1"/>
    </p:custDataLst>
    <p:extLst>
      <p:ext uri="{BB962C8B-B14F-4D97-AF65-F5344CB8AC3E}">
        <p14:creationId xmlns:p14="http://schemas.microsoft.com/office/powerpoint/2010/main" val="2328832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BE6264-035C-D34C-9CF5-9FB9FB9C2B55}"/>
              </a:ext>
            </a:extLst>
          </p:cNvPr>
          <p:cNvSpPr>
            <a:spLocks noGrp="1"/>
          </p:cNvSpPr>
          <p:nvPr>
            <p:ph type="title"/>
          </p:nvPr>
        </p:nvSpPr>
        <p:spPr>
          <a:xfrm>
            <a:off x="457200" y="277813"/>
            <a:ext cx="8229600" cy="1143000"/>
          </a:xfrm>
        </p:spPr>
        <p:txBody>
          <a:bodyPr wrap="square" anchor="ctr">
            <a:normAutofit/>
          </a:bodyPr>
          <a:lstStyle/>
          <a:p>
            <a:pPr>
              <a:lnSpc>
                <a:spcPct val="90000"/>
              </a:lnSpc>
            </a:pPr>
            <a:r>
              <a:rPr lang="en-US" sz="3700" dirty="0"/>
              <a:t>Myth #1: Human Trafficking Does Not Happen In The United States</a:t>
            </a:r>
          </a:p>
        </p:txBody>
      </p:sp>
      <p:pic>
        <p:nvPicPr>
          <p:cNvPr id="5" name="Picture 4" descr="A view of a city with tall buildings in the background&#10;&#10;Description automatically generated">
            <a:extLst>
              <a:ext uri="{FF2B5EF4-FFF2-40B4-BE49-F238E27FC236}">
                <a16:creationId xmlns:a16="http://schemas.microsoft.com/office/drawing/2014/main" id="{39BC8C60-D400-D348-8389-2F0832B7540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09487" y="1602180"/>
            <a:ext cx="2873744" cy="4816258"/>
          </a:xfrm>
          <a:prstGeom prst="rect">
            <a:avLst/>
          </a:prstGeom>
          <a:noFill/>
        </p:spPr>
      </p:pic>
      <p:sp>
        <p:nvSpPr>
          <p:cNvPr id="10" name="Content Placeholder 3">
            <a:extLst>
              <a:ext uri="{FF2B5EF4-FFF2-40B4-BE49-F238E27FC236}">
                <a16:creationId xmlns:a16="http://schemas.microsoft.com/office/drawing/2014/main" id="{9EDABDBB-3F28-4501-A2A2-CE800EDB72FB}"/>
              </a:ext>
            </a:extLst>
          </p:cNvPr>
          <p:cNvSpPr>
            <a:spLocks noGrp="1"/>
          </p:cNvSpPr>
          <p:nvPr>
            <p:ph sz="half" idx="13"/>
          </p:nvPr>
        </p:nvSpPr>
        <p:spPr>
          <a:xfrm>
            <a:off x="4648200" y="1456190"/>
            <a:ext cx="4038600" cy="4962248"/>
          </a:xfrm>
        </p:spPr>
        <p:txBody>
          <a:bodyPr wrap="square" anchor="t">
            <a:normAutofit/>
          </a:bodyPr>
          <a:lstStyle/>
          <a:p>
            <a:r>
              <a:rPr lang="en-US" sz="3400" dirty="0">
                <a:solidFill>
                  <a:srgbClr val="FFFF00"/>
                </a:solidFill>
              </a:rPr>
              <a:t>Fact:</a:t>
            </a:r>
            <a:r>
              <a:rPr lang="en-US" sz="3400" dirty="0"/>
              <a:t> Human Trafficking exists in every country, including the U.S.  It is nationwide, in cities, suburbs and rural towns.  No place is exempt.  </a:t>
            </a:r>
          </a:p>
        </p:txBody>
      </p:sp>
    </p:spTree>
    <p:custDataLst>
      <p:tags r:id="rId1"/>
    </p:custDataLst>
    <p:extLst>
      <p:ext uri="{BB962C8B-B14F-4D97-AF65-F5344CB8AC3E}">
        <p14:creationId xmlns:p14="http://schemas.microsoft.com/office/powerpoint/2010/main" val="2912874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BE6264-035C-D34C-9CF5-9FB9FB9C2B55}"/>
              </a:ext>
            </a:extLst>
          </p:cNvPr>
          <p:cNvSpPr>
            <a:spLocks noGrp="1"/>
          </p:cNvSpPr>
          <p:nvPr>
            <p:ph type="title"/>
          </p:nvPr>
        </p:nvSpPr>
        <p:spPr>
          <a:xfrm>
            <a:off x="457200" y="277813"/>
            <a:ext cx="8229600" cy="1143000"/>
          </a:xfrm>
        </p:spPr>
        <p:txBody>
          <a:bodyPr wrap="square" anchor="ctr">
            <a:normAutofit/>
          </a:bodyPr>
          <a:lstStyle/>
          <a:p>
            <a:pPr>
              <a:lnSpc>
                <a:spcPct val="90000"/>
              </a:lnSpc>
            </a:pPr>
            <a:r>
              <a:rPr lang="en-US" sz="3400"/>
              <a:t>Myth #2: Human Trafficking Victims are either Foreign Born or Poor People</a:t>
            </a:r>
          </a:p>
        </p:txBody>
      </p:sp>
      <p:sp>
        <p:nvSpPr>
          <p:cNvPr id="8" name="Content Placeholder 2">
            <a:extLst>
              <a:ext uri="{FF2B5EF4-FFF2-40B4-BE49-F238E27FC236}">
                <a16:creationId xmlns:a16="http://schemas.microsoft.com/office/drawing/2014/main" id="{53B6EBD8-E985-45C9-ABFC-5CECD9754454}"/>
              </a:ext>
            </a:extLst>
          </p:cNvPr>
          <p:cNvSpPr>
            <a:spLocks noGrp="1"/>
          </p:cNvSpPr>
          <p:nvPr>
            <p:ph sz="half" idx="1"/>
          </p:nvPr>
        </p:nvSpPr>
        <p:spPr>
          <a:xfrm>
            <a:off x="457200" y="1447801"/>
            <a:ext cx="4038600" cy="4530725"/>
          </a:xfrm>
        </p:spPr>
        <p:txBody>
          <a:bodyPr wrap="square" anchor="t">
            <a:normAutofit/>
          </a:bodyPr>
          <a:lstStyle/>
          <a:p>
            <a:r>
              <a:rPr lang="en-US" dirty="0"/>
              <a:t>Fact: Human Trafficking victims can range in age, race, gender, nationality or socioeconomic group.  </a:t>
            </a:r>
          </a:p>
        </p:txBody>
      </p:sp>
      <p:pic>
        <p:nvPicPr>
          <p:cNvPr id="17" name="Picture 16">
            <a:extLst>
              <a:ext uri="{FF2B5EF4-FFF2-40B4-BE49-F238E27FC236}">
                <a16:creationId xmlns:a16="http://schemas.microsoft.com/office/drawing/2014/main" id="{CFC37251-2E86-F241-A38B-EF5E6451D0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48200" y="1769562"/>
            <a:ext cx="4038600" cy="3903980"/>
          </a:xfrm>
          <a:prstGeom prst="rect">
            <a:avLst/>
          </a:prstGeom>
          <a:noFill/>
        </p:spPr>
      </p:pic>
      <p:sp>
        <p:nvSpPr>
          <p:cNvPr id="18" name="TextBox 17">
            <a:extLst>
              <a:ext uri="{FF2B5EF4-FFF2-40B4-BE49-F238E27FC236}">
                <a16:creationId xmlns:a16="http://schemas.microsoft.com/office/drawing/2014/main" id="{F0B3CCB8-87C4-3C4F-82E8-AB4C9AF4B85D}"/>
              </a:ext>
            </a:extLst>
          </p:cNvPr>
          <p:cNvSpPr txBox="1"/>
          <p:nvPr/>
        </p:nvSpPr>
        <p:spPr>
          <a:xfrm>
            <a:off x="5962977" y="5473487"/>
            <a:ext cx="2723823"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hlinkClick r:id="rId4" tooltip="http://blogs.ubc.ca/evaluation/">
                  <a:extLst>
                    <a:ext uri="{A12FA001-AC4F-418D-AE19-62706E023703}">
                      <ahyp:hlinkClr xmlns:ahyp="http://schemas.microsoft.com/office/drawing/2018/hyperlinkcolor" val="tx"/>
                    </a:ext>
                  </a:extLst>
                </a:hlinkClick>
              </a:rPr>
              <a:t>This Photo</a:t>
            </a:r>
            <a:r>
              <a:rPr lang="en-US" sz="700">
                <a:solidFill>
                  <a:srgbClr val="FFFFFF"/>
                </a:solidFill>
                <a:latin typeface="+mn-lt"/>
              </a:rPr>
              <a:t> by Unknown Author is licensed under </a:t>
            </a:r>
            <a:r>
              <a:rPr lang="en-US" sz="700">
                <a:solidFill>
                  <a:srgbClr val="FFFFFF"/>
                </a:solidFill>
                <a:latin typeface="+mn-lt"/>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latin typeface="+mn-lt"/>
            </a:endParaRPr>
          </a:p>
        </p:txBody>
      </p:sp>
    </p:spTree>
    <p:custDataLst>
      <p:tags r:id="rId1"/>
    </p:custDataLst>
    <p:extLst>
      <p:ext uri="{BB962C8B-B14F-4D97-AF65-F5344CB8AC3E}">
        <p14:creationId xmlns:p14="http://schemas.microsoft.com/office/powerpoint/2010/main" val="1415809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BE6264-035C-D34C-9CF5-9FB9FB9C2B55}"/>
              </a:ext>
            </a:extLst>
          </p:cNvPr>
          <p:cNvSpPr>
            <a:spLocks noGrp="1"/>
          </p:cNvSpPr>
          <p:nvPr>
            <p:ph type="title"/>
          </p:nvPr>
        </p:nvSpPr>
        <p:spPr>
          <a:xfrm>
            <a:off x="457200" y="277813"/>
            <a:ext cx="8229600" cy="1143000"/>
          </a:xfrm>
        </p:spPr>
        <p:txBody>
          <a:bodyPr wrap="square" anchor="ctr">
            <a:normAutofit/>
          </a:bodyPr>
          <a:lstStyle/>
          <a:p>
            <a:pPr>
              <a:lnSpc>
                <a:spcPct val="90000"/>
              </a:lnSpc>
            </a:pPr>
            <a:r>
              <a:rPr lang="en-US" sz="3700" dirty="0"/>
              <a:t>Myth #3: Human Trafficking is only Sex Trafficking</a:t>
            </a:r>
          </a:p>
        </p:txBody>
      </p:sp>
      <p:pic>
        <p:nvPicPr>
          <p:cNvPr id="5" name="Picture 4" descr="A group of people in a field&#10;&#10;Description automatically generated">
            <a:extLst>
              <a:ext uri="{FF2B5EF4-FFF2-40B4-BE49-F238E27FC236}">
                <a16:creationId xmlns:a16="http://schemas.microsoft.com/office/drawing/2014/main" id="{12D4EE50-4392-D54D-B446-F4C4A55702A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568" r="19156" b="1"/>
          <a:stretch/>
        </p:blipFill>
        <p:spPr>
          <a:xfrm>
            <a:off x="457200" y="1447801"/>
            <a:ext cx="4038600" cy="4530725"/>
          </a:xfrm>
          <a:prstGeom prst="rect">
            <a:avLst/>
          </a:prstGeom>
          <a:noFill/>
        </p:spPr>
      </p:pic>
      <p:sp>
        <p:nvSpPr>
          <p:cNvPr id="10" name="Content Placeholder 3">
            <a:extLst>
              <a:ext uri="{FF2B5EF4-FFF2-40B4-BE49-F238E27FC236}">
                <a16:creationId xmlns:a16="http://schemas.microsoft.com/office/drawing/2014/main" id="{70F67FEC-BB20-49DA-A274-63438EE6084B}"/>
              </a:ext>
            </a:extLst>
          </p:cNvPr>
          <p:cNvSpPr>
            <a:spLocks noGrp="1"/>
          </p:cNvSpPr>
          <p:nvPr>
            <p:ph sz="half" idx="13"/>
          </p:nvPr>
        </p:nvSpPr>
        <p:spPr>
          <a:xfrm>
            <a:off x="4648200" y="1456190"/>
            <a:ext cx="4038600" cy="4530725"/>
          </a:xfrm>
        </p:spPr>
        <p:txBody>
          <a:bodyPr wrap="square" anchor="t">
            <a:noAutofit/>
          </a:bodyPr>
          <a:lstStyle/>
          <a:p>
            <a:pPr>
              <a:lnSpc>
                <a:spcPct val="90000"/>
              </a:lnSpc>
            </a:pPr>
            <a:r>
              <a:rPr lang="en-US" sz="2600" dirty="0">
                <a:solidFill>
                  <a:srgbClr val="FFFF00"/>
                </a:solidFill>
              </a:rPr>
              <a:t>Fact:</a:t>
            </a:r>
            <a:r>
              <a:rPr lang="en-US" sz="2600" dirty="0"/>
              <a:t> Human Trafficking encompasses both sex and labor trafficking which involves the exploitation of people.  Victims can be found in industries such as sweatshops, massage parlors, hotels, agriculture, restaurants, hotels and domestic service.</a:t>
            </a:r>
          </a:p>
        </p:txBody>
      </p:sp>
      <p:sp>
        <p:nvSpPr>
          <p:cNvPr id="6" name="TextBox 5">
            <a:extLst>
              <a:ext uri="{FF2B5EF4-FFF2-40B4-BE49-F238E27FC236}">
                <a16:creationId xmlns:a16="http://schemas.microsoft.com/office/drawing/2014/main" id="{468714EA-A404-5E45-88B0-7263A1E2FF82}"/>
              </a:ext>
            </a:extLst>
          </p:cNvPr>
          <p:cNvSpPr txBox="1"/>
          <p:nvPr/>
        </p:nvSpPr>
        <p:spPr>
          <a:xfrm>
            <a:off x="1930675" y="5778471"/>
            <a:ext cx="2565125"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hlinkClick r:id="rId4" tooltip="https://en.wikipedia.org/wiki/Agriculture_in_Vietnam">
                  <a:extLst>
                    <a:ext uri="{A12FA001-AC4F-418D-AE19-62706E023703}">
                      <ahyp:hlinkClr xmlns:ahyp="http://schemas.microsoft.com/office/drawing/2018/hyperlinkcolor" val="tx"/>
                    </a:ext>
                  </a:extLst>
                </a:hlinkClick>
              </a:rPr>
              <a:t>This Photo</a:t>
            </a:r>
            <a:r>
              <a:rPr lang="en-US" sz="700">
                <a:solidFill>
                  <a:srgbClr val="FFFFFF"/>
                </a:solidFill>
                <a:latin typeface="+mn-lt"/>
              </a:rPr>
              <a:t> by Unknown Author is licensed under </a:t>
            </a:r>
            <a:r>
              <a:rPr lang="en-US" sz="700">
                <a:solidFill>
                  <a:srgbClr val="FFFFFF"/>
                </a:solidFill>
                <a:latin typeface="+mn-lt"/>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latin typeface="+mn-lt"/>
            </a:endParaRPr>
          </a:p>
        </p:txBody>
      </p:sp>
    </p:spTree>
    <p:custDataLst>
      <p:tags r:id="rId1"/>
    </p:custDataLst>
    <p:extLst>
      <p:ext uri="{BB962C8B-B14F-4D97-AF65-F5344CB8AC3E}">
        <p14:creationId xmlns:p14="http://schemas.microsoft.com/office/powerpoint/2010/main" val="3341950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BE6264-035C-D34C-9CF5-9FB9FB9C2B55}"/>
              </a:ext>
            </a:extLst>
          </p:cNvPr>
          <p:cNvSpPr>
            <a:spLocks noGrp="1"/>
          </p:cNvSpPr>
          <p:nvPr>
            <p:ph type="title"/>
          </p:nvPr>
        </p:nvSpPr>
        <p:spPr>
          <a:xfrm>
            <a:off x="201881" y="277813"/>
            <a:ext cx="8775864" cy="1143000"/>
          </a:xfrm>
        </p:spPr>
        <p:txBody>
          <a:bodyPr wrap="square" anchor="ctr">
            <a:normAutofit fontScale="90000"/>
          </a:bodyPr>
          <a:lstStyle/>
          <a:p>
            <a:pPr>
              <a:lnSpc>
                <a:spcPct val="90000"/>
              </a:lnSpc>
            </a:pPr>
            <a:r>
              <a:rPr lang="en-US" sz="2800" dirty="0"/>
              <a:t>Myth #4: People must be forced or coerced into commercial sex acts to be considered victims of Human Trafficking </a:t>
            </a:r>
            <a:r>
              <a:rPr lang="en-US" sz="2400" dirty="0"/>
              <a:t> </a:t>
            </a:r>
          </a:p>
        </p:txBody>
      </p:sp>
      <p:sp>
        <p:nvSpPr>
          <p:cNvPr id="8" name="Content Placeholder 2">
            <a:extLst>
              <a:ext uri="{FF2B5EF4-FFF2-40B4-BE49-F238E27FC236}">
                <a16:creationId xmlns:a16="http://schemas.microsoft.com/office/drawing/2014/main" id="{09364CF7-FD8D-4BD8-AC59-537EE33364EB}"/>
              </a:ext>
            </a:extLst>
          </p:cNvPr>
          <p:cNvSpPr>
            <a:spLocks noGrp="1"/>
          </p:cNvSpPr>
          <p:nvPr>
            <p:ph sz="half" idx="1"/>
          </p:nvPr>
        </p:nvSpPr>
        <p:spPr>
          <a:xfrm>
            <a:off x="457200" y="1447801"/>
            <a:ext cx="4038600" cy="4530725"/>
          </a:xfrm>
        </p:spPr>
        <p:txBody>
          <a:bodyPr wrap="square" anchor="t">
            <a:normAutofit/>
          </a:bodyPr>
          <a:lstStyle/>
          <a:p>
            <a:r>
              <a:rPr lang="en-US" sz="3300" dirty="0">
                <a:solidFill>
                  <a:srgbClr val="FFFF00"/>
                </a:solidFill>
              </a:rPr>
              <a:t>Fact:</a:t>
            </a:r>
            <a:r>
              <a:rPr lang="en-US" sz="3300" dirty="0"/>
              <a:t> Under federal law, any minor under the age of 18 who is induced to perform commercial sex is a victim of human trafficking </a:t>
            </a:r>
          </a:p>
        </p:txBody>
      </p:sp>
      <p:pic>
        <p:nvPicPr>
          <p:cNvPr id="5" name="Picture 4" descr="A close up of a child&#10;&#10;Description automatically generated">
            <a:extLst>
              <a:ext uri="{FF2B5EF4-FFF2-40B4-BE49-F238E27FC236}">
                <a16:creationId xmlns:a16="http://schemas.microsoft.com/office/drawing/2014/main" id="{B6908E4C-9028-DA49-820A-391AEE8199F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889" r="5" b="5"/>
          <a:stretch/>
        </p:blipFill>
        <p:spPr>
          <a:xfrm>
            <a:off x="4648200" y="1456190"/>
            <a:ext cx="4038600" cy="4530725"/>
          </a:xfrm>
          <a:prstGeom prst="rect">
            <a:avLst/>
          </a:prstGeom>
          <a:noFill/>
        </p:spPr>
      </p:pic>
      <p:sp>
        <p:nvSpPr>
          <p:cNvPr id="6" name="TextBox 5">
            <a:extLst>
              <a:ext uri="{FF2B5EF4-FFF2-40B4-BE49-F238E27FC236}">
                <a16:creationId xmlns:a16="http://schemas.microsoft.com/office/drawing/2014/main" id="{9DBECD40-DEA1-2443-B19F-EEBEB7C30D41}"/>
              </a:ext>
            </a:extLst>
          </p:cNvPr>
          <p:cNvSpPr txBox="1"/>
          <p:nvPr/>
        </p:nvSpPr>
        <p:spPr>
          <a:xfrm>
            <a:off x="5962977" y="5786860"/>
            <a:ext cx="2723823"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hlinkClick r:id="rId4" tooltip="http://arkansasgopwing.blogspot.com/2015/03/funding-abortions-for-senate-dems.html">
                  <a:extLst>
                    <a:ext uri="{A12FA001-AC4F-418D-AE19-62706E023703}">
                      <ahyp:hlinkClr xmlns:ahyp="http://schemas.microsoft.com/office/drawing/2018/hyperlinkcolor" val="tx"/>
                    </a:ext>
                  </a:extLst>
                </a:hlinkClick>
              </a:rPr>
              <a:t>This Photo</a:t>
            </a:r>
            <a:r>
              <a:rPr lang="en-US" sz="700">
                <a:solidFill>
                  <a:srgbClr val="FFFFFF"/>
                </a:solidFill>
                <a:latin typeface="+mn-lt"/>
              </a:rPr>
              <a:t> by Unknown Author is licensed under </a:t>
            </a:r>
            <a:r>
              <a:rPr lang="en-US" sz="700">
                <a:solidFill>
                  <a:srgbClr val="FFFFFF"/>
                </a:solidFill>
                <a:latin typeface="+mn-lt"/>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latin typeface="+mn-lt"/>
            </a:endParaRPr>
          </a:p>
        </p:txBody>
      </p:sp>
    </p:spTree>
    <p:custDataLst>
      <p:tags r:id="rId1"/>
    </p:custDataLst>
    <p:extLst>
      <p:ext uri="{BB962C8B-B14F-4D97-AF65-F5344CB8AC3E}">
        <p14:creationId xmlns:p14="http://schemas.microsoft.com/office/powerpoint/2010/main" val="1903440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BE6264-035C-D34C-9CF5-9FB9FB9C2B55}"/>
              </a:ext>
            </a:extLst>
          </p:cNvPr>
          <p:cNvSpPr>
            <a:spLocks noGrp="1"/>
          </p:cNvSpPr>
          <p:nvPr>
            <p:ph type="title"/>
          </p:nvPr>
        </p:nvSpPr>
        <p:spPr>
          <a:xfrm>
            <a:off x="457200" y="277813"/>
            <a:ext cx="8229600" cy="1143000"/>
          </a:xfrm>
        </p:spPr>
        <p:txBody>
          <a:bodyPr wrap="square" anchor="ctr">
            <a:normAutofit/>
          </a:bodyPr>
          <a:lstStyle/>
          <a:p>
            <a:pPr>
              <a:lnSpc>
                <a:spcPct val="90000"/>
              </a:lnSpc>
            </a:pPr>
            <a:r>
              <a:rPr lang="en-US" sz="3700" dirty="0"/>
              <a:t>Myth #5: Human Trafficking and Human Smuggling are the Same</a:t>
            </a:r>
          </a:p>
        </p:txBody>
      </p:sp>
      <p:pic>
        <p:nvPicPr>
          <p:cNvPr id="12" name="Picture 11" descr="A group of people walking across a grass covered field&#10;&#10;Description automatically generated">
            <a:extLst>
              <a:ext uri="{FF2B5EF4-FFF2-40B4-BE49-F238E27FC236}">
                <a16:creationId xmlns:a16="http://schemas.microsoft.com/office/drawing/2014/main" id="{AFB9E90E-DF08-3744-927E-9107F452AB1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923" r="27988" b="3"/>
          <a:stretch/>
        </p:blipFill>
        <p:spPr>
          <a:xfrm>
            <a:off x="457200" y="1447801"/>
            <a:ext cx="4038600" cy="4530725"/>
          </a:xfrm>
          <a:prstGeom prst="rect">
            <a:avLst/>
          </a:prstGeom>
          <a:noFill/>
        </p:spPr>
      </p:pic>
      <p:sp>
        <p:nvSpPr>
          <p:cNvPr id="10" name="Content Placeholder 3">
            <a:extLst>
              <a:ext uri="{FF2B5EF4-FFF2-40B4-BE49-F238E27FC236}">
                <a16:creationId xmlns:a16="http://schemas.microsoft.com/office/drawing/2014/main" id="{CF6BA8D7-8D86-48BB-9033-314E74C3FCA7}"/>
              </a:ext>
            </a:extLst>
          </p:cNvPr>
          <p:cNvSpPr>
            <a:spLocks noGrp="1"/>
          </p:cNvSpPr>
          <p:nvPr>
            <p:ph sz="half" idx="13"/>
          </p:nvPr>
        </p:nvSpPr>
        <p:spPr>
          <a:xfrm>
            <a:off x="4648200" y="1456190"/>
            <a:ext cx="4038600" cy="4530725"/>
          </a:xfrm>
        </p:spPr>
        <p:txBody>
          <a:bodyPr wrap="square" anchor="t">
            <a:normAutofit/>
          </a:bodyPr>
          <a:lstStyle/>
          <a:p>
            <a:pPr>
              <a:lnSpc>
                <a:spcPct val="90000"/>
              </a:lnSpc>
            </a:pPr>
            <a:r>
              <a:rPr lang="en-US" sz="2500" dirty="0">
                <a:solidFill>
                  <a:srgbClr val="FFFF00"/>
                </a:solidFill>
              </a:rPr>
              <a:t>Fact:</a:t>
            </a:r>
            <a:r>
              <a:rPr lang="en-US" sz="2500" dirty="0"/>
              <a:t> These are not the same.  “Trafficking” is based on exploitation and does not require movement across borders.  Smuggling involves movement of a person across a country’s borders with that person’s consent in violation of immigration laws.    </a:t>
            </a:r>
          </a:p>
        </p:txBody>
      </p:sp>
      <p:sp>
        <p:nvSpPr>
          <p:cNvPr id="13" name="TextBox 12">
            <a:extLst>
              <a:ext uri="{FF2B5EF4-FFF2-40B4-BE49-F238E27FC236}">
                <a16:creationId xmlns:a16="http://schemas.microsoft.com/office/drawing/2014/main" id="{0E12D713-F2E0-2B41-A6C4-30F7DBD22B37}"/>
              </a:ext>
            </a:extLst>
          </p:cNvPr>
          <p:cNvSpPr txBox="1"/>
          <p:nvPr/>
        </p:nvSpPr>
        <p:spPr>
          <a:xfrm>
            <a:off x="1771977" y="5778471"/>
            <a:ext cx="2723823"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hlinkClick r:id="rId4" tooltip="https://hukukingilizcesi.wordpress.com/2018/10/01/migrant-smuggling-and-human-trafficking-in-turkish-penal-code/">
                  <a:extLst>
                    <a:ext uri="{A12FA001-AC4F-418D-AE19-62706E023703}">
                      <ahyp:hlinkClr xmlns:ahyp="http://schemas.microsoft.com/office/drawing/2018/hyperlinkcolor" val="tx"/>
                    </a:ext>
                  </a:extLst>
                </a:hlinkClick>
              </a:rPr>
              <a:t>This Photo</a:t>
            </a:r>
            <a:r>
              <a:rPr lang="en-US" sz="700">
                <a:solidFill>
                  <a:srgbClr val="FFFFFF"/>
                </a:solidFill>
                <a:latin typeface="+mn-lt"/>
              </a:rPr>
              <a:t> by Unknown Author is licensed under </a:t>
            </a:r>
            <a:r>
              <a:rPr lang="en-US" sz="700">
                <a:solidFill>
                  <a:srgbClr val="FFFFFF"/>
                </a:solidFill>
                <a:latin typeface="+mn-lt"/>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latin typeface="+mn-lt"/>
            </a:endParaRPr>
          </a:p>
        </p:txBody>
      </p:sp>
    </p:spTree>
    <p:custDataLst>
      <p:tags r:id="rId1"/>
    </p:custDataLst>
    <p:extLst>
      <p:ext uri="{BB962C8B-B14F-4D97-AF65-F5344CB8AC3E}">
        <p14:creationId xmlns:p14="http://schemas.microsoft.com/office/powerpoint/2010/main" val="4242054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BE6264-035C-D34C-9CF5-9FB9FB9C2B55}"/>
              </a:ext>
            </a:extLst>
          </p:cNvPr>
          <p:cNvSpPr>
            <a:spLocks noGrp="1"/>
          </p:cNvSpPr>
          <p:nvPr>
            <p:ph type="title"/>
          </p:nvPr>
        </p:nvSpPr>
        <p:spPr>
          <a:xfrm>
            <a:off x="457200" y="277813"/>
            <a:ext cx="8229600" cy="1143000"/>
          </a:xfrm>
        </p:spPr>
        <p:txBody>
          <a:bodyPr wrap="square" anchor="ctr">
            <a:normAutofit/>
          </a:bodyPr>
          <a:lstStyle/>
          <a:p>
            <a:pPr>
              <a:lnSpc>
                <a:spcPct val="90000"/>
              </a:lnSpc>
            </a:pPr>
            <a:r>
              <a:rPr lang="en-US" sz="3700"/>
              <a:t>Myth #6: Human Trafficking Victims Will Try to Get Help When in Public</a:t>
            </a:r>
          </a:p>
        </p:txBody>
      </p:sp>
      <p:sp>
        <p:nvSpPr>
          <p:cNvPr id="10" name="Content Placeholder 3">
            <a:extLst>
              <a:ext uri="{FF2B5EF4-FFF2-40B4-BE49-F238E27FC236}">
                <a16:creationId xmlns:a16="http://schemas.microsoft.com/office/drawing/2014/main" id="{DE36AB38-5773-44F9-A83D-BD2EAE4BEA20}"/>
              </a:ext>
            </a:extLst>
          </p:cNvPr>
          <p:cNvSpPr>
            <a:spLocks noGrp="1"/>
          </p:cNvSpPr>
          <p:nvPr>
            <p:ph sz="half" idx="1"/>
          </p:nvPr>
        </p:nvSpPr>
        <p:spPr>
          <a:xfrm>
            <a:off x="457200" y="1447801"/>
            <a:ext cx="4038600" cy="4530725"/>
          </a:xfrm>
        </p:spPr>
        <p:txBody>
          <a:bodyPr wrap="square" anchor="t">
            <a:normAutofit/>
          </a:bodyPr>
          <a:lstStyle/>
          <a:p>
            <a:pPr>
              <a:lnSpc>
                <a:spcPct val="90000"/>
              </a:lnSpc>
            </a:pPr>
            <a:r>
              <a:rPr lang="en-US" sz="3100" dirty="0"/>
              <a:t>Fact: Victims are not likely to seek help when in public for fear of harm to themselves or their family. Also, they may no longer be in possession of their identification documents.  </a:t>
            </a:r>
          </a:p>
        </p:txBody>
      </p:sp>
      <p:pic>
        <p:nvPicPr>
          <p:cNvPr id="24" name="Picture 23" descr="A picture containing person, indoor, table, toothbrush&#10;&#10;Description automatically generated">
            <a:extLst>
              <a:ext uri="{FF2B5EF4-FFF2-40B4-BE49-F238E27FC236}">
                <a16:creationId xmlns:a16="http://schemas.microsoft.com/office/drawing/2014/main" id="{CF72B529-AB48-4148-AC09-64E7D9FAC67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48200" y="1665346"/>
            <a:ext cx="4038600" cy="4112412"/>
          </a:xfrm>
          <a:prstGeom prst="rect">
            <a:avLst/>
          </a:prstGeom>
          <a:noFill/>
        </p:spPr>
      </p:pic>
      <p:sp>
        <p:nvSpPr>
          <p:cNvPr id="25" name="TextBox 24">
            <a:extLst>
              <a:ext uri="{FF2B5EF4-FFF2-40B4-BE49-F238E27FC236}">
                <a16:creationId xmlns:a16="http://schemas.microsoft.com/office/drawing/2014/main" id="{31830208-09EE-F646-A972-15DE78E2EBDF}"/>
              </a:ext>
            </a:extLst>
          </p:cNvPr>
          <p:cNvSpPr txBox="1"/>
          <p:nvPr/>
        </p:nvSpPr>
        <p:spPr>
          <a:xfrm>
            <a:off x="5962977" y="5577703"/>
            <a:ext cx="2723823"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hlinkClick r:id="rId4" tooltip="http://swilliamsjd.wordpress.com/2010/02/13/trafficking-in-persons-report-2009-tier-placement/human_trafficking/">
                  <a:extLst>
                    <a:ext uri="{A12FA001-AC4F-418D-AE19-62706E023703}">
                      <ahyp:hlinkClr xmlns:ahyp="http://schemas.microsoft.com/office/drawing/2018/hyperlinkcolor" val="tx"/>
                    </a:ext>
                  </a:extLst>
                </a:hlinkClick>
              </a:rPr>
              <a:t>This Photo</a:t>
            </a:r>
            <a:r>
              <a:rPr lang="en-US" sz="700">
                <a:solidFill>
                  <a:srgbClr val="FFFFFF"/>
                </a:solidFill>
                <a:latin typeface="+mn-lt"/>
              </a:rPr>
              <a:t> by Unknown Author is licensed under </a:t>
            </a:r>
            <a:r>
              <a:rPr lang="en-US" sz="700">
                <a:solidFill>
                  <a:srgbClr val="FFFFFF"/>
                </a:solidFill>
                <a:latin typeface="+mn-lt"/>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latin typeface="+mn-lt"/>
            </a:endParaRPr>
          </a:p>
        </p:txBody>
      </p:sp>
    </p:spTree>
    <p:custDataLst>
      <p:tags r:id="rId1"/>
    </p:custDataLst>
    <p:extLst>
      <p:ext uri="{BB962C8B-B14F-4D97-AF65-F5344CB8AC3E}">
        <p14:creationId xmlns:p14="http://schemas.microsoft.com/office/powerpoint/2010/main" val="192449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BE6264-035C-D34C-9CF5-9FB9FB9C2B55}"/>
              </a:ext>
            </a:extLst>
          </p:cNvPr>
          <p:cNvSpPr>
            <a:spLocks noGrp="1"/>
          </p:cNvSpPr>
          <p:nvPr>
            <p:ph type="title"/>
          </p:nvPr>
        </p:nvSpPr>
        <p:spPr>
          <a:xfrm>
            <a:off x="457200" y="277813"/>
            <a:ext cx="8229600" cy="1143000"/>
          </a:xfrm>
        </p:spPr>
        <p:txBody>
          <a:bodyPr wrap="square" anchor="ctr">
            <a:normAutofit/>
          </a:bodyPr>
          <a:lstStyle/>
          <a:p>
            <a:pPr>
              <a:lnSpc>
                <a:spcPct val="90000"/>
              </a:lnSpc>
            </a:pPr>
            <a:r>
              <a:rPr lang="en-US" sz="3700" dirty="0"/>
              <a:t>Myth #7: Human Trafficking “Pimps” are easily recognizable</a:t>
            </a:r>
          </a:p>
        </p:txBody>
      </p:sp>
      <p:pic>
        <p:nvPicPr>
          <p:cNvPr id="13" name="Picture 12" descr="A group of people posing for the camera&#10;&#10;Description automatically generated">
            <a:extLst>
              <a:ext uri="{FF2B5EF4-FFF2-40B4-BE49-F238E27FC236}">
                <a16:creationId xmlns:a16="http://schemas.microsoft.com/office/drawing/2014/main" id="{D3DBC3EF-1CE9-234E-9E25-3A4C2B4F1FE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393" r="17751" b="-3"/>
          <a:stretch/>
        </p:blipFill>
        <p:spPr>
          <a:xfrm>
            <a:off x="457200" y="1447801"/>
            <a:ext cx="4038600" cy="4530725"/>
          </a:xfrm>
          <a:prstGeom prst="rect">
            <a:avLst/>
          </a:prstGeom>
          <a:noFill/>
        </p:spPr>
      </p:pic>
      <p:sp>
        <p:nvSpPr>
          <p:cNvPr id="10" name="Content Placeholder 3">
            <a:extLst>
              <a:ext uri="{FF2B5EF4-FFF2-40B4-BE49-F238E27FC236}">
                <a16:creationId xmlns:a16="http://schemas.microsoft.com/office/drawing/2014/main" id="{5F2BA8BB-A9AA-4FB1-A79D-9D3207899455}"/>
              </a:ext>
            </a:extLst>
          </p:cNvPr>
          <p:cNvSpPr>
            <a:spLocks noGrp="1"/>
          </p:cNvSpPr>
          <p:nvPr>
            <p:ph sz="half" idx="13"/>
          </p:nvPr>
        </p:nvSpPr>
        <p:spPr>
          <a:xfrm>
            <a:off x="4648200" y="1456190"/>
            <a:ext cx="4038600" cy="4530725"/>
          </a:xfrm>
        </p:spPr>
        <p:txBody>
          <a:bodyPr wrap="square" anchor="t">
            <a:normAutofit/>
          </a:bodyPr>
          <a:lstStyle/>
          <a:p>
            <a:pPr>
              <a:lnSpc>
                <a:spcPct val="90000"/>
              </a:lnSpc>
            </a:pPr>
            <a:r>
              <a:rPr lang="en-US" sz="3300" dirty="0"/>
              <a:t>Fact: Human Trafficking ”pimps” do not fit the ”traditional” profile.  They range from housewives and truck drivers to pastors and professionals. </a:t>
            </a:r>
            <a:endParaRPr lang="en-US" sz="3300"/>
          </a:p>
        </p:txBody>
      </p:sp>
      <p:sp>
        <p:nvSpPr>
          <p:cNvPr id="14" name="TextBox 13">
            <a:extLst>
              <a:ext uri="{FF2B5EF4-FFF2-40B4-BE49-F238E27FC236}">
                <a16:creationId xmlns:a16="http://schemas.microsoft.com/office/drawing/2014/main" id="{EA0175DE-10D2-9641-8C50-78F6EA7E2BFA}"/>
              </a:ext>
            </a:extLst>
          </p:cNvPr>
          <p:cNvSpPr txBox="1"/>
          <p:nvPr/>
        </p:nvSpPr>
        <p:spPr>
          <a:xfrm>
            <a:off x="1762359" y="5778471"/>
            <a:ext cx="2733441"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hlinkClick r:id="rId4" tooltip="https://www.flickr.com/photos/redmorris/3226474456/">
                  <a:extLst>
                    <a:ext uri="{A12FA001-AC4F-418D-AE19-62706E023703}">
                      <ahyp:hlinkClr xmlns:ahyp="http://schemas.microsoft.com/office/drawing/2018/hyperlinkcolor" val="tx"/>
                    </a:ext>
                  </a:extLst>
                </a:hlinkClick>
              </a:rPr>
              <a:t>This Photo</a:t>
            </a:r>
            <a:r>
              <a:rPr lang="en-US" sz="700">
                <a:solidFill>
                  <a:srgbClr val="FFFFFF"/>
                </a:solidFill>
                <a:latin typeface="+mn-lt"/>
              </a:rPr>
              <a:t> by Unknown Author is licensed under </a:t>
            </a:r>
            <a:r>
              <a:rPr lang="en-US" sz="700">
                <a:solidFill>
                  <a:srgbClr val="FFFFFF"/>
                </a:solidFill>
                <a:latin typeface="+mn-lt"/>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latin typeface="+mn-lt"/>
            </a:endParaRPr>
          </a:p>
        </p:txBody>
      </p:sp>
    </p:spTree>
    <p:custDataLst>
      <p:tags r:id="rId1"/>
    </p:custDataLst>
    <p:extLst>
      <p:ext uri="{BB962C8B-B14F-4D97-AF65-F5344CB8AC3E}">
        <p14:creationId xmlns:p14="http://schemas.microsoft.com/office/powerpoint/2010/main" val="340368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CDD6-FF3B-2B49-BD56-0190AA78DCAF}"/>
              </a:ext>
            </a:extLst>
          </p:cNvPr>
          <p:cNvSpPr>
            <a:spLocks noGrp="1"/>
          </p:cNvSpPr>
          <p:nvPr>
            <p:ph type="title"/>
          </p:nvPr>
        </p:nvSpPr>
        <p:spPr/>
        <p:txBody>
          <a:bodyPr/>
          <a:lstStyle/>
          <a:p>
            <a:r>
              <a:rPr lang="en-US" sz="4000" dirty="0"/>
              <a:t>The Modern-day “Pimp” Looks Like</a:t>
            </a:r>
            <a:r>
              <a:rPr lang="en-US" dirty="0"/>
              <a:t> This……</a:t>
            </a:r>
          </a:p>
        </p:txBody>
      </p:sp>
      <p:pic>
        <p:nvPicPr>
          <p:cNvPr id="3" name="Picture 2">
            <a:extLst>
              <a:ext uri="{FF2B5EF4-FFF2-40B4-BE49-F238E27FC236}">
                <a16:creationId xmlns:a16="http://schemas.microsoft.com/office/drawing/2014/main" id="{DE09361D-06CC-1442-99A8-68528A8E9450}"/>
              </a:ext>
            </a:extLst>
          </p:cNvPr>
          <p:cNvPicPr>
            <a:picLocks noChangeAspect="1"/>
          </p:cNvPicPr>
          <p:nvPr/>
        </p:nvPicPr>
        <p:blipFill>
          <a:blip r:embed="rId3"/>
          <a:stretch>
            <a:fillRect/>
          </a:stretch>
        </p:blipFill>
        <p:spPr>
          <a:xfrm>
            <a:off x="5510302" y="1813306"/>
            <a:ext cx="3459897" cy="2049877"/>
          </a:xfrm>
          <a:prstGeom prst="rect">
            <a:avLst/>
          </a:prstGeom>
        </p:spPr>
      </p:pic>
      <p:pic>
        <p:nvPicPr>
          <p:cNvPr id="4" name="Picture 3">
            <a:extLst>
              <a:ext uri="{FF2B5EF4-FFF2-40B4-BE49-F238E27FC236}">
                <a16:creationId xmlns:a16="http://schemas.microsoft.com/office/drawing/2014/main" id="{07AC4F5A-D74F-B84A-8A48-9F4532CB41B8}"/>
              </a:ext>
            </a:extLst>
          </p:cNvPr>
          <p:cNvPicPr>
            <a:picLocks noChangeAspect="1"/>
          </p:cNvPicPr>
          <p:nvPr/>
        </p:nvPicPr>
        <p:blipFill>
          <a:blip r:embed="rId4"/>
          <a:stretch>
            <a:fillRect/>
          </a:stretch>
        </p:blipFill>
        <p:spPr>
          <a:xfrm>
            <a:off x="173801" y="4291673"/>
            <a:ext cx="3693497" cy="2494333"/>
          </a:xfrm>
          <a:prstGeom prst="rect">
            <a:avLst/>
          </a:prstGeom>
        </p:spPr>
      </p:pic>
      <p:pic>
        <p:nvPicPr>
          <p:cNvPr id="5" name="Picture 4">
            <a:extLst>
              <a:ext uri="{FF2B5EF4-FFF2-40B4-BE49-F238E27FC236}">
                <a16:creationId xmlns:a16="http://schemas.microsoft.com/office/drawing/2014/main" id="{6483EBE4-FABF-BB42-A43B-9A74994DCF68}"/>
              </a:ext>
            </a:extLst>
          </p:cNvPr>
          <p:cNvPicPr>
            <a:picLocks noChangeAspect="1"/>
          </p:cNvPicPr>
          <p:nvPr/>
        </p:nvPicPr>
        <p:blipFill>
          <a:blip r:embed="rId5"/>
          <a:stretch>
            <a:fillRect/>
          </a:stretch>
        </p:blipFill>
        <p:spPr>
          <a:xfrm>
            <a:off x="5289004" y="4255676"/>
            <a:ext cx="3693497" cy="2494333"/>
          </a:xfrm>
          <a:prstGeom prst="rect">
            <a:avLst/>
          </a:prstGeom>
        </p:spPr>
      </p:pic>
      <p:pic>
        <p:nvPicPr>
          <p:cNvPr id="7" name="Picture 6">
            <a:extLst>
              <a:ext uri="{FF2B5EF4-FFF2-40B4-BE49-F238E27FC236}">
                <a16:creationId xmlns:a16="http://schemas.microsoft.com/office/drawing/2014/main" id="{79CC7D22-0468-D74F-A10C-878F9E8DCEBB}"/>
              </a:ext>
            </a:extLst>
          </p:cNvPr>
          <p:cNvPicPr>
            <a:picLocks noChangeAspect="1"/>
          </p:cNvPicPr>
          <p:nvPr/>
        </p:nvPicPr>
        <p:blipFill>
          <a:blip r:embed="rId6"/>
          <a:stretch>
            <a:fillRect/>
          </a:stretch>
        </p:blipFill>
        <p:spPr>
          <a:xfrm>
            <a:off x="173801" y="1470132"/>
            <a:ext cx="4864399" cy="2736225"/>
          </a:xfrm>
          <a:prstGeom prst="rect">
            <a:avLst/>
          </a:prstGeom>
        </p:spPr>
      </p:pic>
    </p:spTree>
    <p:custDataLst>
      <p:tags r:id="rId1"/>
    </p:custDataLst>
    <p:extLst>
      <p:ext uri="{BB962C8B-B14F-4D97-AF65-F5344CB8AC3E}">
        <p14:creationId xmlns:p14="http://schemas.microsoft.com/office/powerpoint/2010/main" val="3099099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10392" y="573314"/>
            <a:ext cx="9144000" cy="838200"/>
          </a:xfrm>
        </p:spPr>
        <p:txBody>
          <a:bodyPr/>
          <a:lstStyle/>
          <a:p>
            <a:pPr algn="ctr"/>
            <a:r>
              <a:rPr lang="en-US" sz="3800" b="1" dirty="0">
                <a:solidFill>
                  <a:srgbClr val="FFFF00"/>
                </a:solidFill>
                <a:effectLst/>
              </a:rPr>
              <a:t>Prostitution 30 </a:t>
            </a:r>
            <a:r>
              <a:rPr lang="en-US" sz="3800" b="1" dirty="0" err="1">
                <a:solidFill>
                  <a:srgbClr val="FFFF00"/>
                </a:solidFill>
                <a:effectLst/>
              </a:rPr>
              <a:t>Yrs</a:t>
            </a:r>
            <a:r>
              <a:rPr lang="en-US" sz="3800" b="1" dirty="0">
                <a:solidFill>
                  <a:srgbClr val="FFFF00"/>
                </a:solidFill>
                <a:effectLst/>
              </a:rPr>
              <a:t> Ago: </a:t>
            </a:r>
            <a:br>
              <a:rPr lang="en-US" sz="3800" b="1" dirty="0">
                <a:solidFill>
                  <a:srgbClr val="FFFF00"/>
                </a:solidFill>
                <a:effectLst/>
              </a:rPr>
            </a:br>
            <a:r>
              <a:rPr lang="en-US" sz="3800" b="1" dirty="0">
                <a:solidFill>
                  <a:srgbClr val="FFFF00"/>
                </a:solidFill>
                <a:effectLst/>
              </a:rPr>
              <a:t>Streetwalking</a:t>
            </a:r>
          </a:p>
        </p:txBody>
      </p:sp>
      <p:pic>
        <p:nvPicPr>
          <p:cNvPr id="8499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77741" y="1770762"/>
            <a:ext cx="6142259" cy="4509318"/>
          </a:xfrm>
          <a:ln w="38100">
            <a:solidFill>
              <a:srgbClr val="672528"/>
            </a:solidFill>
          </a:ln>
          <a:effectLst>
            <a:outerShdw blurRad="50800" dist="50800" dir="5400000" sx="104000" sy="104000" algn="ctr" rotWithShape="0">
              <a:srgbClr val="000000">
                <a:alpha val="43137"/>
              </a:srgbClr>
            </a:outerShdw>
          </a:effectLst>
        </p:spPr>
      </p:pic>
    </p:spTree>
    <p:custDataLst>
      <p:tags r:id="rId1"/>
    </p:custDataLst>
    <p:extLst>
      <p:ext uri="{BB962C8B-B14F-4D97-AF65-F5344CB8AC3E}">
        <p14:creationId xmlns:p14="http://schemas.microsoft.com/office/powerpoint/2010/main" val="2165882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642"/>
            <a:ext cx="8229600" cy="1143000"/>
          </a:xfrm>
        </p:spPr>
        <p:txBody>
          <a:bodyPr/>
          <a:lstStyle/>
          <a:p>
            <a:r>
              <a:rPr lang="en-US" sz="4000" dirty="0"/>
              <a:t>Learning Objectives</a:t>
            </a:r>
          </a:p>
        </p:txBody>
      </p:sp>
      <p:sp>
        <p:nvSpPr>
          <p:cNvPr id="3" name="Content Placeholder 2"/>
          <p:cNvSpPr>
            <a:spLocks noGrp="1"/>
          </p:cNvSpPr>
          <p:nvPr>
            <p:ph idx="1"/>
          </p:nvPr>
        </p:nvSpPr>
        <p:spPr>
          <a:xfrm>
            <a:off x="347870" y="1610138"/>
            <a:ext cx="8547652" cy="5019261"/>
          </a:xfrm>
        </p:spPr>
        <p:txBody>
          <a:bodyPr/>
          <a:lstStyle/>
          <a:p>
            <a:pPr marL="0" indent="0">
              <a:buNone/>
            </a:pPr>
            <a:r>
              <a:rPr lang="en-US" sz="3200" dirty="0"/>
              <a:t>After this webcast, you will be better able to:</a:t>
            </a:r>
          </a:p>
          <a:p>
            <a:pPr marL="0" indent="0">
              <a:buNone/>
            </a:pPr>
            <a:endParaRPr lang="en-US" sz="1000" dirty="0"/>
          </a:p>
          <a:p>
            <a:r>
              <a:rPr lang="en-US" sz="3200" dirty="0">
                <a:solidFill>
                  <a:schemeClr val="accent6">
                    <a:lumMod val="40000"/>
                    <a:lumOff val="60000"/>
                  </a:schemeClr>
                </a:solidFill>
              </a:rPr>
              <a:t>Identify and define</a:t>
            </a:r>
            <a:r>
              <a:rPr lang="en-US" sz="3200" dirty="0"/>
              <a:t> forms of human trafficking; </a:t>
            </a:r>
          </a:p>
          <a:p>
            <a:r>
              <a:rPr lang="en-US" sz="3200" dirty="0">
                <a:solidFill>
                  <a:schemeClr val="accent6">
                    <a:lumMod val="40000"/>
                    <a:lumOff val="60000"/>
                  </a:schemeClr>
                </a:solidFill>
              </a:rPr>
              <a:t>Understand </a:t>
            </a:r>
            <a:r>
              <a:rPr lang="en-US" sz="3200" dirty="0">
                <a:solidFill>
                  <a:srgbClr val="FFFF00"/>
                </a:solidFill>
              </a:rPr>
              <a:t>and apply </a:t>
            </a:r>
            <a:r>
              <a:rPr lang="en-US" sz="3200" dirty="0"/>
              <a:t>human trafficking laws and penalties relative to CDL holders, and,</a:t>
            </a:r>
          </a:p>
          <a:p>
            <a:r>
              <a:rPr lang="en-US" sz="3200" dirty="0">
                <a:solidFill>
                  <a:schemeClr val="accent6">
                    <a:lumMod val="40000"/>
                    <a:lumOff val="60000"/>
                  </a:schemeClr>
                </a:solidFill>
              </a:rPr>
              <a:t>Recognize</a:t>
            </a:r>
            <a:r>
              <a:rPr lang="en-US" sz="3200" dirty="0"/>
              <a:t> human trafficking indicators.</a:t>
            </a:r>
          </a:p>
        </p:txBody>
      </p:sp>
    </p:spTree>
    <p:custDataLst>
      <p:tags r:id="rId1"/>
    </p:custDataLst>
    <p:extLst>
      <p:ext uri="{BB962C8B-B14F-4D97-AF65-F5344CB8AC3E}">
        <p14:creationId xmlns:p14="http://schemas.microsoft.com/office/powerpoint/2010/main" val="297465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49238" y="155575"/>
            <a:ext cx="8610600" cy="838200"/>
          </a:xfrm>
        </p:spPr>
        <p:txBody>
          <a:bodyPr/>
          <a:lstStyle/>
          <a:p>
            <a:pPr algn="ctr"/>
            <a:br>
              <a:rPr lang="en-US" altLang="en-US" sz="3800" dirty="0"/>
            </a:br>
            <a:br>
              <a:rPr lang="en-US" altLang="en-US" sz="3800" dirty="0"/>
            </a:br>
            <a:br>
              <a:rPr lang="en-US" altLang="en-US" sz="3800" dirty="0"/>
            </a:br>
            <a:r>
              <a:rPr lang="en-US" altLang="en-US" sz="3800" b="1" dirty="0"/>
              <a:t>Now: Internet’s Virtual </a:t>
            </a:r>
            <a:r>
              <a:rPr lang="en-US" altLang="en-US" sz="3800" b="1" dirty="0" err="1"/>
              <a:t>Streetcorner</a:t>
            </a:r>
            <a:endParaRPr lang="en-US" altLang="en-US" sz="3800" b="1" dirty="0"/>
          </a:p>
        </p:txBody>
      </p:sp>
      <p:pic>
        <p:nvPicPr>
          <p:cNvPr id="47107"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6400" y="1943100"/>
            <a:ext cx="3127375" cy="2514600"/>
          </a:xfrm>
        </p:spPr>
      </p:pic>
      <p:pic>
        <p:nvPicPr>
          <p:cNvPr id="4710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54600" y="1905000"/>
            <a:ext cx="31750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1097" y="4335296"/>
            <a:ext cx="3543300"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4039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249003" y="155373"/>
            <a:ext cx="8610600" cy="838200"/>
          </a:xfrm>
        </p:spPr>
        <p:txBody>
          <a:bodyPr/>
          <a:lstStyle/>
          <a:p>
            <a:pPr algn="ctr"/>
            <a:r>
              <a:rPr lang="en-US" sz="3800" b="1" dirty="0">
                <a:solidFill>
                  <a:srgbClr val="FFFF00"/>
                </a:solidFill>
                <a:effectLst/>
              </a:rPr>
              <a:t>2019: Internet’s Virtual Street </a:t>
            </a:r>
            <a:r>
              <a:rPr lang="en-US" sz="3800" b="1" dirty="0">
                <a:solidFill>
                  <a:srgbClr val="FFFF00"/>
                </a:solidFill>
              </a:rPr>
              <a:t>C</a:t>
            </a:r>
            <a:r>
              <a:rPr lang="en-US" sz="3800" b="1" dirty="0">
                <a:solidFill>
                  <a:srgbClr val="FFFF00"/>
                </a:solidFill>
                <a:effectLst/>
              </a:rPr>
              <a:t>orner</a:t>
            </a:r>
          </a:p>
        </p:txBody>
      </p:sp>
      <p:pic>
        <p:nvPicPr>
          <p:cNvPr id="8704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40042" y="1252870"/>
            <a:ext cx="6170378" cy="5281651"/>
          </a:xfrm>
          <a:ln w="38100">
            <a:solidFill>
              <a:srgbClr val="672528"/>
            </a:solidFill>
          </a:ln>
          <a:effectLst>
            <a:outerShdw blurRad="50800" dist="50800" dir="5400000" sx="104000" sy="104000" algn="ctr" rotWithShape="0">
              <a:srgbClr val="000000">
                <a:alpha val="43137"/>
              </a:srgbClr>
            </a:outerShdw>
          </a:effectLst>
        </p:spPr>
      </p:pic>
    </p:spTree>
    <p:custDataLst>
      <p:tags r:id="rId1"/>
    </p:custDataLst>
    <p:extLst>
      <p:ext uri="{BB962C8B-B14F-4D97-AF65-F5344CB8AC3E}">
        <p14:creationId xmlns:p14="http://schemas.microsoft.com/office/powerpoint/2010/main" val="70805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Domestic Minor </a:t>
            </a:r>
            <a:br>
              <a:rPr lang="en-US" b="1" dirty="0">
                <a:solidFill>
                  <a:srgbClr val="FFFF00"/>
                </a:solidFill>
              </a:rPr>
            </a:br>
            <a:r>
              <a:rPr lang="en-US" b="1" dirty="0">
                <a:solidFill>
                  <a:srgbClr val="FFFF00"/>
                </a:solidFill>
              </a:rPr>
              <a:t>Sex Trafficking</a:t>
            </a:r>
            <a:endParaRPr lang="en-US" dirty="0">
              <a:solidFill>
                <a:srgbClr val="FFFF00"/>
              </a:solidFill>
            </a:endParaRPr>
          </a:p>
        </p:txBody>
      </p:sp>
      <p:sp>
        <p:nvSpPr>
          <p:cNvPr id="3" name="Content Placeholder 2"/>
          <p:cNvSpPr>
            <a:spLocks noGrp="1"/>
          </p:cNvSpPr>
          <p:nvPr>
            <p:ph sz="half" idx="1"/>
          </p:nvPr>
        </p:nvSpPr>
        <p:spPr>
          <a:xfrm>
            <a:off x="448408" y="1737947"/>
            <a:ext cx="4038600" cy="4530725"/>
          </a:xfrm>
        </p:spPr>
        <p:txBody>
          <a:bodyPr/>
          <a:lstStyle/>
          <a:p>
            <a:r>
              <a:rPr lang="en-US" dirty="0"/>
              <a:t>U.S. age of entry into prostitution is often </a:t>
            </a:r>
            <a:r>
              <a:rPr lang="en-US" dirty="0">
                <a:solidFill>
                  <a:srgbClr val="FFFF00"/>
                </a:solidFill>
              </a:rPr>
              <a:t>13-15 years old</a:t>
            </a:r>
          </a:p>
          <a:p>
            <a:pPr marL="0" indent="0">
              <a:lnSpc>
                <a:spcPts val="1800"/>
              </a:lnSpc>
              <a:buNone/>
            </a:pPr>
            <a:endParaRPr lang="en-US" dirty="0">
              <a:solidFill>
                <a:srgbClr val="FFFF00"/>
              </a:solidFill>
            </a:endParaRPr>
          </a:p>
          <a:p>
            <a:r>
              <a:rPr lang="en-US" dirty="0"/>
              <a:t>Children are being </a:t>
            </a:r>
            <a:r>
              <a:rPr lang="en-US" dirty="0">
                <a:solidFill>
                  <a:srgbClr val="FFFF00"/>
                </a:solidFill>
              </a:rPr>
              <a:t>groomed </a:t>
            </a:r>
            <a:r>
              <a:rPr lang="en-US" dirty="0"/>
              <a:t>into prostitution</a:t>
            </a:r>
          </a:p>
        </p:txBody>
      </p:sp>
      <p:pic>
        <p:nvPicPr>
          <p:cNvPr id="5" name="Content Placeholder 4"/>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4572000" y="2004273"/>
            <a:ext cx="4283242" cy="3998071"/>
          </a:xfrm>
          <a:ln>
            <a:solidFill>
              <a:srgbClr val="000000"/>
            </a:solidFill>
          </a:ln>
          <a:effectLst>
            <a:outerShdw blurRad="50800" dist="50800" dir="5400000" sx="104000" sy="104000" algn="ctr" rotWithShape="0">
              <a:srgbClr val="000000">
                <a:alpha val="43137"/>
              </a:srgbClr>
            </a:outerShdw>
          </a:effectLst>
        </p:spPr>
      </p:pic>
    </p:spTree>
    <p:custDataLst>
      <p:tags r:id="rId1"/>
    </p:custDataLst>
    <p:extLst>
      <p:ext uri="{BB962C8B-B14F-4D97-AF65-F5344CB8AC3E}">
        <p14:creationId xmlns:p14="http://schemas.microsoft.com/office/powerpoint/2010/main" val="3679175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Content Placeholder 2"/>
          <p:cNvSpPr>
            <a:spLocks noGrp="1"/>
          </p:cNvSpPr>
          <p:nvPr>
            <p:ph idx="1"/>
          </p:nvPr>
        </p:nvSpPr>
        <p:spPr>
          <a:xfrm>
            <a:off x="529312" y="1917617"/>
            <a:ext cx="8274050" cy="4242860"/>
          </a:xfrm>
        </p:spPr>
        <p:txBody>
          <a:bodyPr/>
          <a:lstStyle/>
          <a:p>
            <a:pPr>
              <a:spcBef>
                <a:spcPts val="600"/>
              </a:spcBef>
              <a:spcAft>
                <a:spcPts val="600"/>
              </a:spcAft>
              <a:defRPr/>
            </a:pPr>
            <a:r>
              <a:rPr lang="en-US" dirty="0">
                <a:effectLst/>
              </a:rPr>
              <a:t>An estimated </a:t>
            </a:r>
            <a:r>
              <a:rPr lang="en-US" dirty="0">
                <a:solidFill>
                  <a:srgbClr val="FFFF00"/>
                </a:solidFill>
              </a:rPr>
              <a:t>100,000+</a:t>
            </a:r>
            <a:r>
              <a:rPr lang="en-US" dirty="0">
                <a:effectLst/>
              </a:rPr>
              <a:t> victims annually</a:t>
            </a:r>
          </a:p>
          <a:p>
            <a:pPr marL="0" indent="0">
              <a:lnSpc>
                <a:spcPts val="1400"/>
              </a:lnSpc>
              <a:spcBef>
                <a:spcPts val="600"/>
              </a:spcBef>
              <a:spcAft>
                <a:spcPts val="600"/>
              </a:spcAft>
              <a:buNone/>
              <a:defRPr/>
            </a:pPr>
            <a:endParaRPr lang="en-US" dirty="0">
              <a:effectLst/>
            </a:endParaRPr>
          </a:p>
          <a:p>
            <a:pPr>
              <a:spcBef>
                <a:spcPts val="600"/>
              </a:spcBef>
              <a:spcAft>
                <a:spcPts val="600"/>
              </a:spcAft>
              <a:defRPr/>
            </a:pPr>
            <a:r>
              <a:rPr lang="en-US" dirty="0">
                <a:effectLst/>
              </a:rPr>
              <a:t>Many resort to “</a:t>
            </a:r>
            <a:r>
              <a:rPr lang="en-US" dirty="0">
                <a:solidFill>
                  <a:srgbClr val="FFFF00"/>
                </a:solidFill>
                <a:effectLst/>
              </a:rPr>
              <a:t>survival sex</a:t>
            </a:r>
            <a:r>
              <a:rPr lang="en-US" dirty="0">
                <a:effectLst/>
              </a:rPr>
              <a:t>”</a:t>
            </a:r>
          </a:p>
          <a:p>
            <a:pPr marL="0" indent="0">
              <a:lnSpc>
                <a:spcPts val="1400"/>
              </a:lnSpc>
              <a:spcBef>
                <a:spcPts val="600"/>
              </a:spcBef>
              <a:spcAft>
                <a:spcPts val="600"/>
              </a:spcAft>
              <a:buNone/>
              <a:defRPr/>
            </a:pPr>
            <a:endParaRPr lang="en-US" dirty="0"/>
          </a:p>
          <a:p>
            <a:pPr>
              <a:spcBef>
                <a:spcPts val="600"/>
              </a:spcBef>
              <a:spcAft>
                <a:spcPts val="600"/>
              </a:spcAft>
              <a:defRPr/>
            </a:pPr>
            <a:r>
              <a:rPr lang="en-US" dirty="0">
                <a:effectLst/>
              </a:rPr>
              <a:t>Often have history of involvement in state </a:t>
            </a:r>
            <a:r>
              <a:rPr lang="en-US" dirty="0">
                <a:solidFill>
                  <a:srgbClr val="FFFF00"/>
                </a:solidFill>
                <a:effectLst/>
              </a:rPr>
              <a:t>delinquenc</a:t>
            </a:r>
            <a:r>
              <a:rPr lang="en-US" dirty="0">
                <a:effectLst/>
              </a:rPr>
              <a:t>y and </a:t>
            </a:r>
            <a:r>
              <a:rPr lang="en-US" dirty="0">
                <a:solidFill>
                  <a:srgbClr val="FFFF00"/>
                </a:solidFill>
                <a:effectLst/>
              </a:rPr>
              <a:t>dependency</a:t>
            </a:r>
            <a:r>
              <a:rPr lang="en-US" dirty="0">
                <a:effectLst/>
              </a:rPr>
              <a:t> systems</a:t>
            </a:r>
          </a:p>
        </p:txBody>
      </p:sp>
      <p:sp>
        <p:nvSpPr>
          <p:cNvPr id="76802" name="Title 1"/>
          <p:cNvSpPr>
            <a:spLocks noGrp="1"/>
          </p:cNvSpPr>
          <p:nvPr>
            <p:ph type="title"/>
          </p:nvPr>
        </p:nvSpPr>
        <p:spPr>
          <a:xfrm>
            <a:off x="309072" y="497391"/>
            <a:ext cx="8610600" cy="838200"/>
          </a:xfrm>
        </p:spPr>
        <p:txBody>
          <a:bodyPr/>
          <a:lstStyle/>
          <a:p>
            <a:pPr algn="ctr"/>
            <a:r>
              <a:rPr lang="en-US" sz="4200" b="1" dirty="0">
                <a:solidFill>
                  <a:srgbClr val="FFFF00"/>
                </a:solidFill>
                <a:effectLst/>
              </a:rPr>
              <a:t>Largest Number of Sex </a:t>
            </a:r>
            <a:br>
              <a:rPr lang="en-US" sz="4200" b="1" dirty="0">
                <a:solidFill>
                  <a:srgbClr val="FFFF00"/>
                </a:solidFill>
                <a:effectLst/>
              </a:rPr>
            </a:br>
            <a:r>
              <a:rPr lang="en-US" sz="4200" b="1" dirty="0">
                <a:solidFill>
                  <a:srgbClr val="FFFF00"/>
                </a:solidFill>
                <a:effectLst/>
              </a:rPr>
              <a:t>Trafficking Victims in the U.S.</a:t>
            </a:r>
          </a:p>
        </p:txBody>
      </p:sp>
    </p:spTree>
    <p:custDataLst>
      <p:tags r:id="rId1"/>
    </p:custDataLst>
    <p:extLst>
      <p:ext uri="{BB962C8B-B14F-4D97-AF65-F5344CB8AC3E}">
        <p14:creationId xmlns:p14="http://schemas.microsoft.com/office/powerpoint/2010/main" val="3367470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051956"/>
            <a:ext cx="8229596" cy="3845938"/>
          </a:xfrm>
        </p:spPr>
        <p:txBody>
          <a:bodyPr/>
          <a:lstStyle/>
          <a:p>
            <a:pPr marL="0" indent="0">
              <a:buNone/>
            </a:pPr>
            <a:r>
              <a:rPr lang="en-US" sz="3300" dirty="0"/>
              <a:t>What are some of the most common </a:t>
            </a:r>
            <a:r>
              <a:rPr lang="en-US" sz="3300" u="sng" dirty="0">
                <a:solidFill>
                  <a:srgbClr val="FFFF00"/>
                </a:solidFill>
              </a:rPr>
              <a:t>online sites </a:t>
            </a:r>
            <a:r>
              <a:rPr lang="en-US" sz="3300" dirty="0"/>
              <a:t>and </a:t>
            </a:r>
            <a:r>
              <a:rPr lang="en-US" sz="3300" u="sng" dirty="0">
                <a:solidFill>
                  <a:srgbClr val="FFFF00"/>
                </a:solidFill>
              </a:rPr>
              <a:t>domestic locations</a:t>
            </a:r>
            <a:r>
              <a:rPr lang="en-US" sz="3300" dirty="0"/>
              <a:t> used for recruiting trafficking victims?</a:t>
            </a:r>
          </a:p>
        </p:txBody>
      </p:sp>
      <p:sp>
        <p:nvSpPr>
          <p:cNvPr id="3" name="Title 2"/>
          <p:cNvSpPr>
            <a:spLocks noGrp="1"/>
          </p:cNvSpPr>
          <p:nvPr>
            <p:ph type="title"/>
          </p:nvPr>
        </p:nvSpPr>
        <p:spPr>
          <a:xfrm>
            <a:off x="238539" y="168965"/>
            <a:ext cx="8617226" cy="1113183"/>
          </a:xfrm>
        </p:spPr>
        <p:txBody>
          <a:bodyPr/>
          <a:lstStyle/>
          <a:p>
            <a:r>
              <a:rPr lang="en-US" sz="4000" b="1" dirty="0"/>
              <a:t>Trafficking Recruitment</a:t>
            </a:r>
          </a:p>
        </p:txBody>
      </p:sp>
      <p:graphicFrame>
        <p:nvGraphicFramePr>
          <p:cNvPr id="4" name="Table 3"/>
          <p:cNvGraphicFramePr>
            <a:graphicFrameLocks noGrp="1"/>
          </p:cNvGraphicFramePr>
          <p:nvPr>
            <p:extLst>
              <p:ext uri="{D42A27DB-BD31-4B8C-83A1-F6EECF244321}">
                <p14:modId xmlns:p14="http://schemas.microsoft.com/office/powerpoint/2010/main" val="3264523071"/>
              </p:ext>
            </p:extLst>
          </p:nvPr>
        </p:nvGraphicFramePr>
        <p:xfrm>
          <a:off x="457201" y="2628900"/>
          <a:ext cx="8229597" cy="3177144"/>
        </p:xfrm>
        <a:graphic>
          <a:graphicData uri="http://schemas.openxmlformats.org/drawingml/2006/table">
            <a:tbl>
              <a:tblPr firstRow="1" bandRow="1">
                <a:tableStyleId>{91EBBBCC-DAD2-459C-BE2E-F6DE35CF9A28}</a:tableStyleId>
              </a:tblPr>
              <a:tblGrid>
                <a:gridCol w="2743199">
                  <a:extLst>
                    <a:ext uri="{9D8B030D-6E8A-4147-A177-3AD203B41FA5}">
                      <a16:colId xmlns:a16="http://schemas.microsoft.com/office/drawing/2014/main" val="20000"/>
                    </a:ext>
                  </a:extLst>
                </a:gridCol>
                <a:gridCol w="2743199">
                  <a:extLst>
                    <a:ext uri="{9D8B030D-6E8A-4147-A177-3AD203B41FA5}">
                      <a16:colId xmlns:a16="http://schemas.microsoft.com/office/drawing/2014/main" val="20001"/>
                    </a:ext>
                  </a:extLst>
                </a:gridCol>
                <a:gridCol w="2743199">
                  <a:extLst>
                    <a:ext uri="{9D8B030D-6E8A-4147-A177-3AD203B41FA5}">
                      <a16:colId xmlns:a16="http://schemas.microsoft.com/office/drawing/2014/main" val="20002"/>
                    </a:ext>
                  </a:extLst>
                </a:gridCol>
              </a:tblGrid>
              <a:tr h="397143">
                <a:tc>
                  <a:txBody>
                    <a:bodyPr/>
                    <a:lstStyle/>
                    <a:p>
                      <a:r>
                        <a:rPr lang="en-US" sz="1400" dirty="0">
                          <a:solidFill>
                            <a:srgbClr val="C00000"/>
                          </a:solidFill>
                        </a:rPr>
                        <a:t>Online Websites</a:t>
                      </a:r>
                    </a:p>
                  </a:txBody>
                  <a:tcPr marL="68580" marR="68580" marT="34290" marB="34290"/>
                </a:tc>
                <a:tc>
                  <a:txBody>
                    <a:bodyPr/>
                    <a:lstStyle/>
                    <a:p>
                      <a:endParaRPr lang="en-US" sz="1400" dirty="0"/>
                    </a:p>
                  </a:txBody>
                  <a:tcPr marL="68580" marR="68580" marT="34290" marB="34290"/>
                </a:tc>
                <a:tc>
                  <a:txBody>
                    <a:bodyPr/>
                    <a:lstStyle/>
                    <a:p>
                      <a:r>
                        <a:rPr lang="en-US" sz="1400" dirty="0">
                          <a:solidFill>
                            <a:srgbClr val="C00000"/>
                          </a:solidFill>
                        </a:rPr>
                        <a:t>Domestic Locations</a:t>
                      </a:r>
                    </a:p>
                  </a:txBody>
                  <a:tcPr marL="68580" marR="68580" marT="34290" marB="34290"/>
                </a:tc>
                <a:extLst>
                  <a:ext uri="{0D108BD9-81ED-4DB2-BD59-A6C34878D82A}">
                    <a16:rowId xmlns:a16="http://schemas.microsoft.com/office/drawing/2014/main" val="10000"/>
                  </a:ext>
                </a:extLst>
              </a:tr>
              <a:tr h="397143">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1"/>
                  </a:ext>
                </a:extLst>
              </a:tr>
              <a:tr h="397143">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2"/>
                  </a:ext>
                </a:extLst>
              </a:tr>
              <a:tr h="397143">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3"/>
                  </a:ext>
                </a:extLst>
              </a:tr>
              <a:tr h="397143">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4"/>
                  </a:ext>
                </a:extLst>
              </a:tr>
              <a:tr h="397143">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5"/>
                  </a:ext>
                </a:extLst>
              </a:tr>
              <a:tr h="397143">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6"/>
                  </a:ext>
                </a:extLst>
              </a:tr>
              <a:tr h="397143">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7"/>
                  </a:ext>
                </a:extLst>
              </a:tr>
            </a:tbl>
          </a:graphicData>
        </a:graphic>
      </p:graphicFrame>
      <p:cxnSp>
        <p:nvCxnSpPr>
          <p:cNvPr id="6" name="Straight Connector 5"/>
          <p:cNvCxnSpPr>
            <a:cxnSpLocks/>
            <a:endCxn id="4" idx="2"/>
          </p:cNvCxnSpPr>
          <p:nvPr/>
        </p:nvCxnSpPr>
        <p:spPr bwMode="auto">
          <a:xfrm flipH="1">
            <a:off x="4571999" y="2628900"/>
            <a:ext cx="2" cy="3177144"/>
          </a:xfrm>
          <a:prstGeom prst="line">
            <a:avLst/>
          </a:prstGeom>
          <a:noFill/>
          <a:ln w="117475" cap="flat" cmpd="sng" algn="ctr">
            <a:solidFill>
              <a:srgbClr val="0033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577947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A344-EE20-CB4A-A37E-5DC559D01F8E}"/>
              </a:ext>
            </a:extLst>
          </p:cNvPr>
          <p:cNvSpPr>
            <a:spLocks noGrp="1"/>
          </p:cNvSpPr>
          <p:nvPr>
            <p:ph type="title"/>
          </p:nvPr>
        </p:nvSpPr>
        <p:spPr/>
        <p:txBody>
          <a:bodyPr/>
          <a:lstStyle/>
          <a:p>
            <a:r>
              <a:rPr lang="en-US" dirty="0"/>
              <a:t>Among The Winners Are……</a:t>
            </a:r>
          </a:p>
        </p:txBody>
      </p:sp>
      <p:sp>
        <p:nvSpPr>
          <p:cNvPr id="3" name="Text Placeholder 2">
            <a:extLst>
              <a:ext uri="{FF2B5EF4-FFF2-40B4-BE49-F238E27FC236}">
                <a16:creationId xmlns:a16="http://schemas.microsoft.com/office/drawing/2014/main" id="{7940DE0B-C5D9-954D-A410-137DC6DB23C5}"/>
              </a:ext>
            </a:extLst>
          </p:cNvPr>
          <p:cNvSpPr>
            <a:spLocks noGrp="1"/>
          </p:cNvSpPr>
          <p:nvPr>
            <p:ph type="body" idx="1"/>
          </p:nvPr>
        </p:nvSpPr>
        <p:spPr/>
        <p:txBody>
          <a:bodyPr/>
          <a:lstStyle/>
          <a:p>
            <a:r>
              <a:rPr lang="en-US" sz="3300" dirty="0"/>
              <a:t>Online Websites</a:t>
            </a:r>
          </a:p>
        </p:txBody>
      </p:sp>
      <p:sp>
        <p:nvSpPr>
          <p:cNvPr id="4" name="Content Placeholder 3">
            <a:extLst>
              <a:ext uri="{FF2B5EF4-FFF2-40B4-BE49-F238E27FC236}">
                <a16:creationId xmlns:a16="http://schemas.microsoft.com/office/drawing/2014/main" id="{A74ED56C-59A4-7E42-9EBA-14F48B0D228E}"/>
              </a:ext>
            </a:extLst>
          </p:cNvPr>
          <p:cNvSpPr>
            <a:spLocks noGrp="1"/>
          </p:cNvSpPr>
          <p:nvPr>
            <p:ph sz="half" idx="2"/>
          </p:nvPr>
        </p:nvSpPr>
        <p:spPr/>
        <p:txBody>
          <a:bodyPr/>
          <a:lstStyle/>
          <a:p>
            <a:r>
              <a:rPr lang="en-US" dirty="0"/>
              <a:t>Kik</a:t>
            </a:r>
          </a:p>
          <a:p>
            <a:r>
              <a:rPr lang="en-US" dirty="0"/>
              <a:t>Instagram</a:t>
            </a:r>
          </a:p>
          <a:p>
            <a:r>
              <a:rPr lang="en-US" dirty="0"/>
              <a:t>Facebook</a:t>
            </a:r>
          </a:p>
          <a:p>
            <a:r>
              <a:rPr lang="en-US" dirty="0" err="1"/>
              <a:t>Meetme</a:t>
            </a:r>
            <a:endParaRPr lang="en-US" dirty="0"/>
          </a:p>
          <a:p>
            <a:r>
              <a:rPr lang="en-US" dirty="0"/>
              <a:t>Twitter</a:t>
            </a:r>
          </a:p>
        </p:txBody>
      </p:sp>
      <p:sp>
        <p:nvSpPr>
          <p:cNvPr id="5" name="Text Placeholder 4">
            <a:extLst>
              <a:ext uri="{FF2B5EF4-FFF2-40B4-BE49-F238E27FC236}">
                <a16:creationId xmlns:a16="http://schemas.microsoft.com/office/drawing/2014/main" id="{E410692F-84F2-114D-854A-6CA9E5A1EE3A}"/>
              </a:ext>
            </a:extLst>
          </p:cNvPr>
          <p:cNvSpPr>
            <a:spLocks noGrp="1"/>
          </p:cNvSpPr>
          <p:nvPr>
            <p:ph type="body" sz="quarter" idx="3"/>
          </p:nvPr>
        </p:nvSpPr>
        <p:spPr/>
        <p:txBody>
          <a:bodyPr/>
          <a:lstStyle/>
          <a:p>
            <a:r>
              <a:rPr lang="en-US" sz="3300" dirty="0"/>
              <a:t>Domestic Locations</a:t>
            </a:r>
          </a:p>
        </p:txBody>
      </p:sp>
      <p:sp>
        <p:nvSpPr>
          <p:cNvPr id="6" name="Content Placeholder 5">
            <a:extLst>
              <a:ext uri="{FF2B5EF4-FFF2-40B4-BE49-F238E27FC236}">
                <a16:creationId xmlns:a16="http://schemas.microsoft.com/office/drawing/2014/main" id="{FF61FBC4-B2CE-F641-97EE-3533785306A5}"/>
              </a:ext>
            </a:extLst>
          </p:cNvPr>
          <p:cNvSpPr>
            <a:spLocks noGrp="1"/>
          </p:cNvSpPr>
          <p:nvPr>
            <p:ph sz="quarter" idx="4"/>
          </p:nvPr>
        </p:nvSpPr>
        <p:spPr/>
        <p:txBody>
          <a:bodyPr/>
          <a:lstStyle/>
          <a:p>
            <a:r>
              <a:rPr lang="en-US" dirty="0"/>
              <a:t>Schools</a:t>
            </a:r>
          </a:p>
          <a:p>
            <a:r>
              <a:rPr lang="en-US" dirty="0"/>
              <a:t>Group homes</a:t>
            </a:r>
          </a:p>
          <a:p>
            <a:r>
              <a:rPr lang="en-US" dirty="0"/>
              <a:t>Foster Care</a:t>
            </a:r>
          </a:p>
          <a:p>
            <a:r>
              <a:rPr lang="en-US" dirty="0"/>
              <a:t>Shopping Malls</a:t>
            </a:r>
          </a:p>
          <a:p>
            <a:r>
              <a:rPr lang="en-US" dirty="0"/>
              <a:t>Bus Stops</a:t>
            </a:r>
          </a:p>
          <a:p>
            <a:endParaRPr lang="en-US" dirty="0"/>
          </a:p>
        </p:txBody>
      </p:sp>
    </p:spTree>
    <p:custDataLst>
      <p:tags r:id="rId1"/>
    </p:custDataLst>
    <p:extLst>
      <p:ext uri="{BB962C8B-B14F-4D97-AF65-F5344CB8AC3E}">
        <p14:creationId xmlns:p14="http://schemas.microsoft.com/office/powerpoint/2010/main" val="4244780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icago massage.jpg"/>
          <p:cNvPicPr>
            <a:picLocks noGrp="1" noChangeAspect="1"/>
          </p:cNvPicPr>
          <p:nvPr>
            <p:ph idx="1"/>
          </p:nvPr>
        </p:nvPicPr>
        <p:blipFill rotWithShape="1">
          <a:blip r:embed="rId3" cstate="print"/>
          <a:srcRect b="26727"/>
          <a:stretch/>
        </p:blipFill>
        <p:spPr>
          <a:xfrm>
            <a:off x="407010" y="1313531"/>
            <a:ext cx="8301985" cy="4581242"/>
          </a:xfrm>
          <a:ln w="38100">
            <a:solidFill>
              <a:srgbClr val="000000"/>
            </a:solidFill>
          </a:ln>
          <a:effectLst>
            <a:outerShdw blurRad="50800" dist="50800" dir="5400000" sx="104000" sy="104000" algn="ctr" rotWithShape="0">
              <a:srgbClr val="000000">
                <a:alpha val="43137"/>
              </a:srgbClr>
            </a:outerShdw>
          </a:effectLst>
        </p:spPr>
      </p:pic>
      <p:sp>
        <p:nvSpPr>
          <p:cNvPr id="2" name="Title 1"/>
          <p:cNvSpPr>
            <a:spLocks noGrp="1"/>
          </p:cNvSpPr>
          <p:nvPr>
            <p:ph type="title"/>
          </p:nvPr>
        </p:nvSpPr>
        <p:spPr>
          <a:xfrm>
            <a:off x="292100" y="167877"/>
            <a:ext cx="8610600" cy="838200"/>
          </a:xfrm>
        </p:spPr>
        <p:txBody>
          <a:bodyPr/>
          <a:lstStyle/>
          <a:p>
            <a:pPr algn="ctr"/>
            <a:r>
              <a:rPr lang="en-US" sz="3600" b="1" dirty="0">
                <a:effectLst/>
                <a:latin typeface="+mn-lt"/>
              </a:rPr>
              <a:t>2012 Alex Campbell Case (Chicago)</a:t>
            </a:r>
          </a:p>
        </p:txBody>
      </p:sp>
    </p:spTree>
    <p:custDataLst>
      <p:tags r:id="rId1"/>
    </p:custDataLst>
    <p:extLst>
      <p:ext uri="{BB962C8B-B14F-4D97-AF65-F5344CB8AC3E}">
        <p14:creationId xmlns:p14="http://schemas.microsoft.com/office/powerpoint/2010/main" val="516277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effectLst/>
                <a:latin typeface="+mn-lt"/>
              </a:rPr>
              <a:t>“Businessman” Alex Campbell</a:t>
            </a:r>
          </a:p>
        </p:txBody>
      </p:sp>
      <p:pic>
        <p:nvPicPr>
          <p:cNvPr id="5" name="Picture 2" descr="http://cdn.abclocal.go.com/images/wls/cms_exf_2007/_video_wn_images/8524813_600x338.jpg"/>
          <p:cNvPicPr>
            <a:picLocks noChangeAspect="1" noChangeArrowheads="1"/>
          </p:cNvPicPr>
          <p:nvPr/>
        </p:nvPicPr>
        <p:blipFill>
          <a:blip r:embed="rId3" cstate="print"/>
          <a:srcRect/>
          <a:stretch>
            <a:fillRect/>
          </a:stretch>
        </p:blipFill>
        <p:spPr bwMode="auto">
          <a:xfrm>
            <a:off x="1175485" y="1723657"/>
            <a:ext cx="6726245" cy="3789119"/>
          </a:xfrm>
          <a:prstGeom prst="rect">
            <a:avLst/>
          </a:prstGeom>
          <a:noFill/>
          <a:ln w="25400">
            <a:solidFill>
              <a:schemeClr val="tx1"/>
            </a:solidFill>
          </a:ln>
          <a:effectLst>
            <a:outerShdw blurRad="50800" dist="50800" dir="5400000" sx="104000" sy="104000" algn="ctr" rotWithShape="0">
              <a:srgbClr val="000000">
                <a:alpha val="43137"/>
              </a:srgbClr>
            </a:outerShdw>
          </a:effectLst>
        </p:spPr>
      </p:pic>
    </p:spTree>
    <p:custDataLst>
      <p:tags r:id="rId1"/>
    </p:custDataLst>
    <p:extLst>
      <p:ext uri="{BB962C8B-B14F-4D97-AF65-F5344CB8AC3E}">
        <p14:creationId xmlns:p14="http://schemas.microsoft.com/office/powerpoint/2010/main" val="3779700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391" y="1242391"/>
            <a:ext cx="8955157" cy="545658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spcBef>
                <a:spcPts val="1800"/>
              </a:spcBef>
              <a:spcAft>
                <a:spcPts val="1800"/>
              </a:spcAft>
            </a:pPr>
            <a:r>
              <a:rPr lang="en-US" sz="3200" dirty="0"/>
              <a:t>Chicago native Alex Campbell convicted on January 30, 2012 on </a:t>
            </a:r>
            <a:r>
              <a:rPr lang="en-US" sz="3200" dirty="0">
                <a:solidFill>
                  <a:srgbClr val="FFFF00"/>
                </a:solidFill>
              </a:rPr>
              <a:t>sex trafficking </a:t>
            </a:r>
            <a:r>
              <a:rPr lang="en-US" sz="3200" dirty="0"/>
              <a:t>and </a:t>
            </a:r>
            <a:r>
              <a:rPr lang="en-US" sz="3200" dirty="0">
                <a:solidFill>
                  <a:srgbClr val="FFFF00"/>
                </a:solidFill>
              </a:rPr>
              <a:t>labor trafficking </a:t>
            </a:r>
            <a:r>
              <a:rPr lang="en-US" sz="3200" dirty="0"/>
              <a:t>charges </a:t>
            </a:r>
          </a:p>
          <a:p>
            <a:pPr>
              <a:spcBef>
                <a:spcPts val="1800"/>
              </a:spcBef>
              <a:spcAft>
                <a:spcPts val="1800"/>
              </a:spcAft>
            </a:pPr>
            <a:r>
              <a:rPr lang="en-US" sz="3200" dirty="0"/>
              <a:t>Operated three massage parlors in </a:t>
            </a:r>
            <a:r>
              <a:rPr lang="en-US" sz="3200" dirty="0">
                <a:solidFill>
                  <a:srgbClr val="FFFF00"/>
                </a:solidFill>
              </a:rPr>
              <a:t>suburban Chicago</a:t>
            </a:r>
          </a:p>
          <a:p>
            <a:pPr>
              <a:spcBef>
                <a:spcPts val="1800"/>
              </a:spcBef>
              <a:spcAft>
                <a:spcPts val="1800"/>
              </a:spcAft>
            </a:pPr>
            <a:r>
              <a:rPr lang="en-US" sz="3200" dirty="0"/>
              <a:t>Used the internet and scoured the streets to identify </a:t>
            </a:r>
            <a:r>
              <a:rPr lang="en-US" sz="3200" dirty="0">
                <a:solidFill>
                  <a:srgbClr val="FFFF00"/>
                </a:solidFill>
              </a:rPr>
              <a:t>primarily foreign young women</a:t>
            </a:r>
            <a:r>
              <a:rPr lang="en-US" sz="3200" dirty="0"/>
              <a:t> with illegal immigration status to traffic in labor and sex  </a:t>
            </a:r>
          </a:p>
        </p:txBody>
      </p:sp>
      <p:sp>
        <p:nvSpPr>
          <p:cNvPr id="2" name="Title 1"/>
          <p:cNvSpPr>
            <a:spLocks noGrp="1"/>
          </p:cNvSpPr>
          <p:nvPr>
            <p:ph type="title"/>
          </p:nvPr>
        </p:nvSpPr>
        <p:spPr>
          <a:xfrm>
            <a:off x="457200" y="277813"/>
            <a:ext cx="8229600" cy="964578"/>
          </a:xfrm>
        </p:spPr>
        <p:txBody>
          <a:bodyPr/>
          <a:lstStyle/>
          <a:p>
            <a:pPr algn="ctr"/>
            <a:r>
              <a:rPr lang="en-US" b="1" dirty="0">
                <a:effectLst/>
                <a:latin typeface="+mn-lt"/>
              </a:rPr>
              <a:t>Campbell Case (Chicago)</a:t>
            </a:r>
          </a:p>
        </p:txBody>
      </p:sp>
    </p:spTree>
    <p:custDataLst>
      <p:tags r:id="rId1"/>
    </p:custDataLst>
    <p:extLst>
      <p:ext uri="{BB962C8B-B14F-4D97-AF65-F5344CB8AC3E}">
        <p14:creationId xmlns:p14="http://schemas.microsoft.com/office/powerpoint/2010/main" val="329079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147" y="1331843"/>
            <a:ext cx="8875643" cy="5248344"/>
          </a:xfrm>
        </p:spPr>
        <p:txBody>
          <a:bodyPr/>
          <a:lstStyle/>
          <a:p>
            <a:pPr>
              <a:spcBef>
                <a:spcPts val="1200"/>
              </a:spcBef>
              <a:spcAft>
                <a:spcPts val="1200"/>
              </a:spcAft>
            </a:pPr>
            <a:r>
              <a:rPr lang="en-US" dirty="0"/>
              <a:t>Investigation began</a:t>
            </a:r>
            <a:r>
              <a:rPr lang="en-US" dirty="0">
                <a:effectLst/>
              </a:rPr>
              <a:t> when one victim contacted ICE after </a:t>
            </a:r>
            <a:r>
              <a:rPr lang="en-US" dirty="0"/>
              <a:t>attempting to “buy” her way out of his control</a:t>
            </a:r>
            <a:endParaRPr lang="en-US" dirty="0">
              <a:effectLst/>
            </a:endParaRPr>
          </a:p>
          <a:p>
            <a:pPr>
              <a:spcBef>
                <a:spcPts val="1200"/>
              </a:spcBef>
              <a:spcAft>
                <a:spcPts val="1200"/>
              </a:spcAft>
            </a:pPr>
            <a:r>
              <a:rPr lang="en-US" dirty="0">
                <a:effectLst/>
              </a:rPr>
              <a:t>Victim was told it would </a:t>
            </a:r>
            <a:r>
              <a:rPr lang="en-US" dirty="0">
                <a:solidFill>
                  <a:srgbClr val="FFFF00"/>
                </a:solidFill>
                <a:effectLst/>
              </a:rPr>
              <a:t>cost </a:t>
            </a:r>
            <a:r>
              <a:rPr lang="en-US" dirty="0">
                <a:solidFill>
                  <a:srgbClr val="FFFF00"/>
                </a:solidFill>
              </a:rPr>
              <a:t>her more than </a:t>
            </a:r>
            <a:r>
              <a:rPr lang="en-US" dirty="0">
                <a:solidFill>
                  <a:srgbClr val="FFFF00"/>
                </a:solidFill>
                <a:effectLst/>
              </a:rPr>
              <a:t>$30,000</a:t>
            </a:r>
            <a:r>
              <a:rPr lang="en-US" dirty="0">
                <a:effectLst/>
              </a:rPr>
              <a:t> to leave “The Family”</a:t>
            </a:r>
          </a:p>
          <a:p>
            <a:pPr>
              <a:spcBef>
                <a:spcPts val="1200"/>
              </a:spcBef>
              <a:spcAft>
                <a:spcPts val="1200"/>
              </a:spcAft>
            </a:pPr>
            <a:r>
              <a:rPr lang="en-US" dirty="0">
                <a:effectLst/>
              </a:rPr>
              <a:t>More than 20 </a:t>
            </a:r>
            <a:r>
              <a:rPr lang="en-US" dirty="0"/>
              <a:t>victims in total were identi</a:t>
            </a:r>
            <a:r>
              <a:rPr lang="en-US" sz="3200" dirty="0"/>
              <a:t>fied – several were forced to “advertise” on </a:t>
            </a:r>
            <a:r>
              <a:rPr lang="en-US" sz="3200" dirty="0">
                <a:solidFill>
                  <a:srgbClr val="FFFF00"/>
                </a:solidFill>
              </a:rPr>
              <a:t>Craigslist “personals” </a:t>
            </a:r>
            <a:r>
              <a:rPr lang="en-US" sz="3200" dirty="0"/>
              <a:t>for “appointments"</a:t>
            </a:r>
          </a:p>
        </p:txBody>
      </p:sp>
      <p:sp>
        <p:nvSpPr>
          <p:cNvPr id="2" name="Title 1"/>
          <p:cNvSpPr>
            <a:spLocks noGrp="1"/>
          </p:cNvSpPr>
          <p:nvPr>
            <p:ph type="title"/>
          </p:nvPr>
        </p:nvSpPr>
        <p:spPr>
          <a:xfrm>
            <a:off x="457200" y="79513"/>
            <a:ext cx="8229600" cy="1083365"/>
          </a:xfrm>
        </p:spPr>
        <p:txBody>
          <a:bodyPr/>
          <a:lstStyle/>
          <a:p>
            <a:pPr algn="ctr"/>
            <a:r>
              <a:rPr lang="en-US" b="1" dirty="0">
                <a:effectLst/>
                <a:latin typeface="+mn-lt"/>
              </a:rPr>
              <a:t>Campbell Case</a:t>
            </a:r>
          </a:p>
        </p:txBody>
      </p:sp>
    </p:spTree>
    <p:custDataLst>
      <p:tags r:id="rId1"/>
    </p:custDataLst>
    <p:extLst>
      <p:ext uri="{BB962C8B-B14F-4D97-AF65-F5344CB8AC3E}">
        <p14:creationId xmlns:p14="http://schemas.microsoft.com/office/powerpoint/2010/main" val="53647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C2D2394-4738-494F-B143-9D0A7ADD000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282149"/>
            <a:ext cx="9143999" cy="5575851"/>
          </a:xfrm>
        </p:spPr>
      </p:pic>
      <p:sp>
        <p:nvSpPr>
          <p:cNvPr id="3" name="Title 2">
            <a:extLst>
              <a:ext uri="{FF2B5EF4-FFF2-40B4-BE49-F238E27FC236}">
                <a16:creationId xmlns:a16="http://schemas.microsoft.com/office/drawing/2014/main" id="{2A7FDAE4-DAC0-4E32-B240-8176F3F6CC44}"/>
              </a:ext>
            </a:extLst>
          </p:cNvPr>
          <p:cNvSpPr>
            <a:spLocks noGrp="1"/>
          </p:cNvSpPr>
          <p:nvPr>
            <p:ph type="title"/>
          </p:nvPr>
        </p:nvSpPr>
        <p:spPr>
          <a:xfrm>
            <a:off x="367748" y="0"/>
            <a:ext cx="8199782" cy="1212574"/>
          </a:xfrm>
        </p:spPr>
        <p:txBody>
          <a:bodyPr/>
          <a:lstStyle/>
          <a:p>
            <a:r>
              <a:rPr lang="en-US" sz="4800" b="1" dirty="0">
                <a:solidFill>
                  <a:srgbClr val="FFFF00"/>
                </a:solidFill>
              </a:rPr>
              <a:t>Where are you from?</a:t>
            </a:r>
          </a:p>
        </p:txBody>
      </p:sp>
    </p:spTree>
    <p:custDataLst>
      <p:tags r:id="rId1"/>
    </p:custDataLst>
    <p:extLst>
      <p:ext uri="{BB962C8B-B14F-4D97-AF65-F5344CB8AC3E}">
        <p14:creationId xmlns:p14="http://schemas.microsoft.com/office/powerpoint/2010/main" val="1422689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latin typeface="+mn-lt"/>
              </a:rPr>
              <a:t>The “Branding” of His Victims</a:t>
            </a:r>
          </a:p>
        </p:txBody>
      </p:sp>
      <p:pic>
        <p:nvPicPr>
          <p:cNvPr id="5" name="Picture 10" descr="http://news.medill.northwestern.edu/uploadedImages/News/Chicago/Images/Urban/Tattoo_Back.jpg"/>
          <p:cNvPicPr>
            <a:picLocks noChangeAspect="1" noChangeArrowheads="1"/>
          </p:cNvPicPr>
          <p:nvPr/>
        </p:nvPicPr>
        <p:blipFill>
          <a:blip r:embed="rId3" cstate="print"/>
          <a:srcRect/>
          <a:stretch>
            <a:fillRect/>
          </a:stretch>
        </p:blipFill>
        <p:spPr bwMode="auto">
          <a:xfrm>
            <a:off x="1368362" y="1535316"/>
            <a:ext cx="6414665" cy="4847725"/>
          </a:xfrm>
          <a:prstGeom prst="rect">
            <a:avLst/>
          </a:prstGeom>
          <a:noFill/>
          <a:ln w="25400">
            <a:solidFill>
              <a:schemeClr val="tx1"/>
            </a:solidFill>
          </a:ln>
          <a:effectLst>
            <a:outerShdw blurRad="50800" dist="50800" dir="5400000" sx="104000" sy="104000" algn="ctr" rotWithShape="0">
              <a:srgbClr val="000000">
                <a:alpha val="43137"/>
              </a:srgbClr>
            </a:outerShdw>
          </a:effectLst>
        </p:spPr>
      </p:pic>
    </p:spTree>
    <p:custDataLst>
      <p:tags r:id="rId1"/>
    </p:custDataLst>
    <p:extLst>
      <p:ext uri="{BB962C8B-B14F-4D97-AF65-F5344CB8AC3E}">
        <p14:creationId xmlns:p14="http://schemas.microsoft.com/office/powerpoint/2010/main" val="895962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549401"/>
            <a:ext cx="5476843" cy="5109816"/>
          </a:xfrm>
        </p:spPr>
        <p:txBody>
          <a:bodyPr/>
          <a:lstStyle/>
          <a:p>
            <a:pPr>
              <a:spcBef>
                <a:spcPts val="1200"/>
              </a:spcBef>
              <a:spcAft>
                <a:spcPts val="1200"/>
              </a:spcAft>
            </a:pPr>
            <a:r>
              <a:rPr lang="en-US" dirty="0">
                <a:effectLst/>
                <a:latin typeface="+mn-lt"/>
              </a:rPr>
              <a:t>Governed by </a:t>
            </a:r>
            <a:r>
              <a:rPr lang="en-US" dirty="0"/>
              <a:t>”The Pimp’s Bible” – </a:t>
            </a:r>
            <a:r>
              <a:rPr lang="en-US" dirty="0">
                <a:effectLst/>
                <a:latin typeface="+mn-lt"/>
              </a:rPr>
              <a:t>given </a:t>
            </a:r>
            <a:r>
              <a:rPr lang="en-US" dirty="0">
                <a:solidFill>
                  <a:srgbClr val="FFFF00"/>
                </a:solidFill>
                <a:effectLst/>
                <a:latin typeface="+mn-lt"/>
              </a:rPr>
              <a:t>life sentence</a:t>
            </a:r>
            <a:r>
              <a:rPr lang="en-US" dirty="0">
                <a:effectLst/>
                <a:latin typeface="+mn-lt"/>
              </a:rPr>
              <a:t> in 2013</a:t>
            </a:r>
          </a:p>
          <a:p>
            <a:pPr>
              <a:spcBef>
                <a:spcPts val="1200"/>
              </a:spcBef>
              <a:spcAft>
                <a:spcPts val="1200"/>
              </a:spcAft>
            </a:pPr>
            <a:r>
              <a:rPr lang="en-US" dirty="0">
                <a:effectLst/>
                <a:latin typeface="+mn-lt"/>
              </a:rPr>
              <a:t>Judge cited the brutality of the exploitation and </a:t>
            </a:r>
            <a:r>
              <a:rPr lang="en-US" dirty="0">
                <a:solidFill>
                  <a:srgbClr val="FFFF00"/>
                </a:solidFill>
                <a:effectLst/>
                <a:latin typeface="+mn-lt"/>
              </a:rPr>
              <a:t>lifelong scars </a:t>
            </a:r>
            <a:r>
              <a:rPr lang="en-US" dirty="0">
                <a:effectLst/>
                <a:latin typeface="+mn-lt"/>
              </a:rPr>
              <a:t>victims will bear </a:t>
            </a:r>
          </a:p>
        </p:txBody>
      </p:sp>
      <p:sp>
        <p:nvSpPr>
          <p:cNvPr id="5" name="Title 1"/>
          <p:cNvSpPr txBox="1">
            <a:spLocks/>
          </p:cNvSpPr>
          <p:nvPr/>
        </p:nvSpPr>
        <p:spPr bwMode="auto">
          <a:xfrm>
            <a:off x="609600" y="4302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0">
                <a:solidFill>
                  <a:srgbClr val="FFFF66"/>
                </a:solidFill>
                <a:latin typeface="+mj-lt"/>
                <a:ea typeface="+mj-ea"/>
                <a:cs typeface="+mj-cs"/>
              </a:defRPr>
            </a:lvl1pPr>
            <a:lvl2pPr algn="ctr" rtl="0" eaLnBrk="1" fontAlgn="base" hangingPunct="1">
              <a:spcBef>
                <a:spcPct val="0"/>
              </a:spcBef>
              <a:spcAft>
                <a:spcPct val="0"/>
              </a:spcAft>
              <a:defRPr sz="4400" b="1">
                <a:solidFill>
                  <a:srgbClr val="FFFF66"/>
                </a:solidFill>
                <a:latin typeface="Arial" charset="0"/>
              </a:defRPr>
            </a:lvl2pPr>
            <a:lvl3pPr algn="ctr" rtl="0" eaLnBrk="1" fontAlgn="base" hangingPunct="1">
              <a:spcBef>
                <a:spcPct val="0"/>
              </a:spcBef>
              <a:spcAft>
                <a:spcPct val="0"/>
              </a:spcAft>
              <a:defRPr sz="4400" b="1">
                <a:solidFill>
                  <a:srgbClr val="FFFF66"/>
                </a:solidFill>
                <a:latin typeface="Arial" charset="0"/>
              </a:defRPr>
            </a:lvl3pPr>
            <a:lvl4pPr algn="ctr" rtl="0" eaLnBrk="1" fontAlgn="base" hangingPunct="1">
              <a:spcBef>
                <a:spcPct val="0"/>
              </a:spcBef>
              <a:spcAft>
                <a:spcPct val="0"/>
              </a:spcAft>
              <a:defRPr sz="4400" b="1">
                <a:solidFill>
                  <a:srgbClr val="FFFF66"/>
                </a:solidFill>
                <a:latin typeface="Arial" charset="0"/>
              </a:defRPr>
            </a:lvl4pPr>
            <a:lvl5pPr algn="ctr" rtl="0" eaLnBrk="1" fontAlgn="base" hangingPunct="1">
              <a:spcBef>
                <a:spcPct val="0"/>
              </a:spcBef>
              <a:spcAft>
                <a:spcPct val="0"/>
              </a:spcAft>
              <a:defRPr sz="4400" b="1">
                <a:solidFill>
                  <a:srgbClr val="FFFF66"/>
                </a:solidFill>
                <a:latin typeface="Arial" charset="0"/>
              </a:defRPr>
            </a:lvl5pPr>
            <a:lvl6pPr marL="457200" algn="ctr" rtl="0" eaLnBrk="1" fontAlgn="base" hangingPunct="1">
              <a:spcBef>
                <a:spcPct val="0"/>
              </a:spcBef>
              <a:spcAft>
                <a:spcPct val="0"/>
              </a:spcAft>
              <a:defRPr sz="4400" b="1">
                <a:solidFill>
                  <a:srgbClr val="FFFF66"/>
                </a:solidFill>
                <a:latin typeface="Arial" charset="0"/>
              </a:defRPr>
            </a:lvl6pPr>
            <a:lvl7pPr marL="914400" algn="ctr" rtl="0" eaLnBrk="1" fontAlgn="base" hangingPunct="1">
              <a:spcBef>
                <a:spcPct val="0"/>
              </a:spcBef>
              <a:spcAft>
                <a:spcPct val="0"/>
              </a:spcAft>
              <a:defRPr sz="4400" b="1">
                <a:solidFill>
                  <a:srgbClr val="FFFF66"/>
                </a:solidFill>
                <a:latin typeface="Arial" charset="0"/>
              </a:defRPr>
            </a:lvl7pPr>
            <a:lvl8pPr marL="1371600" algn="ctr" rtl="0" eaLnBrk="1" fontAlgn="base" hangingPunct="1">
              <a:spcBef>
                <a:spcPct val="0"/>
              </a:spcBef>
              <a:spcAft>
                <a:spcPct val="0"/>
              </a:spcAft>
              <a:defRPr sz="4400" b="1">
                <a:solidFill>
                  <a:srgbClr val="FFFF66"/>
                </a:solidFill>
                <a:latin typeface="Arial" charset="0"/>
              </a:defRPr>
            </a:lvl8pPr>
            <a:lvl9pPr marL="1828800" algn="ctr" rtl="0" eaLnBrk="1" fontAlgn="base" hangingPunct="1">
              <a:spcBef>
                <a:spcPct val="0"/>
              </a:spcBef>
              <a:spcAft>
                <a:spcPct val="0"/>
              </a:spcAft>
              <a:defRPr sz="4400" b="1">
                <a:solidFill>
                  <a:srgbClr val="FFFF66"/>
                </a:solidFill>
                <a:latin typeface="Arial" charset="0"/>
              </a:defRPr>
            </a:lvl9pPr>
          </a:lstStyle>
          <a:p>
            <a:r>
              <a:rPr lang="en-US" b="1" kern="0" dirty="0">
                <a:latin typeface="+mn-lt"/>
              </a:rPr>
              <a:t>Campbell Case </a:t>
            </a:r>
          </a:p>
        </p:txBody>
      </p:sp>
      <p:pic>
        <p:nvPicPr>
          <p:cNvPr id="4" name="Picture 4" descr="http://knightassociates.ie/wp-content/uploads/2013/03/Alex-Campbell.jpg"/>
          <p:cNvPicPr>
            <a:picLocks noChangeAspect="1" noChangeArrowheads="1"/>
          </p:cNvPicPr>
          <p:nvPr/>
        </p:nvPicPr>
        <p:blipFill>
          <a:blip r:embed="rId3" cstate="print"/>
          <a:srcRect/>
          <a:stretch>
            <a:fillRect/>
          </a:stretch>
        </p:blipFill>
        <p:spPr bwMode="auto">
          <a:xfrm>
            <a:off x="5993668" y="1669928"/>
            <a:ext cx="2587625" cy="3759188"/>
          </a:xfrm>
          <a:prstGeom prst="rect">
            <a:avLst/>
          </a:prstGeom>
          <a:noFill/>
          <a:ln w="25400">
            <a:solidFill>
              <a:schemeClr val="tx1"/>
            </a:solidFill>
          </a:ln>
          <a:effectLst>
            <a:outerShdw blurRad="50800" dist="50800" dir="5400000" sx="104000" sy="104000" algn="ctr" rotWithShape="0">
              <a:srgbClr val="000000">
                <a:alpha val="43137"/>
              </a:srgbClr>
            </a:outerShdw>
          </a:effectLst>
        </p:spPr>
      </p:pic>
    </p:spTree>
    <p:custDataLst>
      <p:tags r:id="rId1"/>
    </p:custDataLst>
    <p:extLst>
      <p:ext uri="{BB962C8B-B14F-4D97-AF65-F5344CB8AC3E}">
        <p14:creationId xmlns:p14="http://schemas.microsoft.com/office/powerpoint/2010/main" val="120818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099" name="Rectangle 11"/>
          <p:cNvSpPr>
            <a:spLocks noGrp="1" noChangeArrowheads="1"/>
          </p:cNvSpPr>
          <p:nvPr>
            <p:ph idx="1"/>
          </p:nvPr>
        </p:nvSpPr>
        <p:spPr>
          <a:xfrm>
            <a:off x="119269" y="1878496"/>
            <a:ext cx="8925339" cy="4790660"/>
          </a:xfrm>
        </p:spPr>
        <p:txBody>
          <a:bodyPr/>
          <a:lstStyle/>
          <a:p>
            <a:pPr eaLnBrk="1" hangingPunct="1">
              <a:defRPr/>
            </a:pPr>
            <a:r>
              <a:rPr lang="en-US" sz="3800" dirty="0"/>
              <a:t>Not a new crime, but laws regulating it are relatively new</a:t>
            </a:r>
          </a:p>
          <a:p>
            <a:pPr eaLnBrk="1" hangingPunct="1">
              <a:defRPr/>
            </a:pPr>
            <a:r>
              <a:rPr lang="en-US" sz="3800" dirty="0"/>
              <a:t>2000 Congress passed the Traffic Victims Protection Act (TVPA)</a:t>
            </a:r>
          </a:p>
          <a:p>
            <a:pPr lvl="1">
              <a:defRPr/>
            </a:pPr>
            <a:r>
              <a:rPr lang="en-US" sz="3800" dirty="0"/>
              <a:t>first piece of legislation that made human trafficking a federal crime</a:t>
            </a:r>
          </a:p>
        </p:txBody>
      </p:sp>
      <p:sp>
        <p:nvSpPr>
          <p:cNvPr id="5122" name="Rectangle 10"/>
          <p:cNvSpPr>
            <a:spLocks noGrp="1" noChangeArrowheads="1"/>
          </p:cNvSpPr>
          <p:nvPr>
            <p:ph type="title"/>
          </p:nvPr>
        </p:nvSpPr>
        <p:spPr/>
        <p:txBody>
          <a:bodyPr/>
          <a:lstStyle/>
          <a:p>
            <a:pPr algn="ctr" eaLnBrk="1" hangingPunct="1"/>
            <a:r>
              <a:rPr lang="en-US" sz="4200" b="1" dirty="0">
                <a:solidFill>
                  <a:srgbClr val="FFFF00"/>
                </a:solidFill>
              </a:rPr>
              <a:t>The Foundational Framework of Human Trafficking</a:t>
            </a:r>
          </a:p>
        </p:txBody>
      </p:sp>
    </p:spTree>
    <p:custDataLst>
      <p:tags r:id="rId2"/>
    </p:custDataLst>
    <p:extLst>
      <p:ext uri="{BB962C8B-B14F-4D97-AF65-F5344CB8AC3E}">
        <p14:creationId xmlns:p14="http://schemas.microsoft.com/office/powerpoint/2010/main" val="1465369017"/>
      </p:ext>
    </p:extLst>
  </p:cSld>
  <p:clrMapOvr>
    <a:overrideClrMapping bg1="dk2" tx1="lt1" bg2="dk1"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099" name="Rectangle 11"/>
          <p:cNvSpPr>
            <a:spLocks noGrp="1" noChangeArrowheads="1"/>
          </p:cNvSpPr>
          <p:nvPr>
            <p:ph idx="1"/>
          </p:nvPr>
        </p:nvSpPr>
        <p:spPr>
          <a:xfrm>
            <a:off x="119269" y="2007704"/>
            <a:ext cx="8925339" cy="4661452"/>
          </a:xfrm>
        </p:spPr>
        <p:txBody>
          <a:bodyPr/>
          <a:lstStyle/>
          <a:p>
            <a:pPr eaLnBrk="1" hangingPunct="1">
              <a:defRPr/>
            </a:pPr>
            <a:r>
              <a:rPr lang="en-US" sz="3800" dirty="0"/>
              <a:t>TVPA of 2000 Breaks Human Trafficking into 3 Primary Elements</a:t>
            </a:r>
          </a:p>
          <a:p>
            <a:pPr eaLnBrk="1" hangingPunct="1">
              <a:defRPr/>
            </a:pPr>
            <a:r>
              <a:rPr lang="en-US" sz="3800" dirty="0"/>
              <a:t>Actions/Means/Purpose</a:t>
            </a:r>
          </a:p>
          <a:p>
            <a:pPr lvl="1">
              <a:defRPr/>
            </a:pPr>
            <a:r>
              <a:rPr lang="en-US" sz="3800" dirty="0"/>
              <a:t>The combination of these are necessary to prove the offense and thus secure a conviction for the crime</a:t>
            </a:r>
          </a:p>
        </p:txBody>
      </p:sp>
      <p:sp>
        <p:nvSpPr>
          <p:cNvPr id="5122" name="Rectangle 10"/>
          <p:cNvSpPr>
            <a:spLocks noGrp="1" noChangeArrowheads="1"/>
          </p:cNvSpPr>
          <p:nvPr>
            <p:ph type="title"/>
          </p:nvPr>
        </p:nvSpPr>
        <p:spPr/>
        <p:txBody>
          <a:bodyPr/>
          <a:lstStyle/>
          <a:p>
            <a:pPr algn="ctr" eaLnBrk="1" hangingPunct="1"/>
            <a:r>
              <a:rPr lang="en-US" sz="4200" b="1" dirty="0">
                <a:solidFill>
                  <a:srgbClr val="FFFF00"/>
                </a:solidFill>
              </a:rPr>
              <a:t>The Foundational Framework of Human Trafficking</a:t>
            </a:r>
          </a:p>
        </p:txBody>
      </p:sp>
    </p:spTree>
    <p:custDataLst>
      <p:tags r:id="rId2"/>
    </p:custDataLst>
    <p:extLst>
      <p:ext uri="{BB962C8B-B14F-4D97-AF65-F5344CB8AC3E}">
        <p14:creationId xmlns:p14="http://schemas.microsoft.com/office/powerpoint/2010/main" val="2027883285"/>
      </p:ext>
    </p:extLst>
  </p:cSld>
  <p:clrMapOvr>
    <a:overrideClrMapping bg1="dk2" tx1="lt1" bg2="dk1"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099" name="Rectangle 11"/>
          <p:cNvSpPr>
            <a:spLocks noGrp="1" noChangeArrowheads="1"/>
          </p:cNvSpPr>
          <p:nvPr>
            <p:ph idx="1"/>
          </p:nvPr>
        </p:nvSpPr>
        <p:spPr>
          <a:xfrm>
            <a:off x="119269" y="1659835"/>
            <a:ext cx="8925339" cy="5198165"/>
          </a:xfrm>
        </p:spPr>
        <p:txBody>
          <a:bodyPr/>
          <a:lstStyle/>
          <a:p>
            <a:pPr eaLnBrk="1" hangingPunct="1">
              <a:defRPr/>
            </a:pPr>
            <a:r>
              <a:rPr lang="en-US" sz="3800" b="1" dirty="0">
                <a:solidFill>
                  <a:srgbClr val="FFFF00"/>
                </a:solidFill>
              </a:rPr>
              <a:t>Action:</a:t>
            </a:r>
            <a:r>
              <a:rPr lang="en-US" sz="3800" dirty="0"/>
              <a:t> Recruiting, Harboring, Transporting, Providing, Obtaining or even advertising </a:t>
            </a:r>
          </a:p>
          <a:p>
            <a:pPr marL="0" indent="0" eaLnBrk="1" hangingPunct="1">
              <a:buNone/>
              <a:defRPr/>
            </a:pPr>
            <a:endParaRPr lang="en-US" sz="3800" dirty="0"/>
          </a:p>
        </p:txBody>
      </p:sp>
      <p:sp>
        <p:nvSpPr>
          <p:cNvPr id="5122" name="Rectangle 10"/>
          <p:cNvSpPr>
            <a:spLocks noGrp="1" noChangeArrowheads="1"/>
          </p:cNvSpPr>
          <p:nvPr>
            <p:ph type="title"/>
          </p:nvPr>
        </p:nvSpPr>
        <p:spPr/>
        <p:txBody>
          <a:bodyPr/>
          <a:lstStyle/>
          <a:p>
            <a:pPr algn="ctr" eaLnBrk="1" hangingPunct="1"/>
            <a:r>
              <a:rPr lang="en-US" sz="4200" b="1" dirty="0">
                <a:solidFill>
                  <a:srgbClr val="FFFF00"/>
                </a:solidFill>
              </a:rPr>
              <a:t>The Foundational Framework of Human Trafficking</a:t>
            </a:r>
          </a:p>
        </p:txBody>
      </p:sp>
    </p:spTree>
    <p:custDataLst>
      <p:tags r:id="rId2"/>
    </p:custDataLst>
    <p:extLst>
      <p:ext uri="{BB962C8B-B14F-4D97-AF65-F5344CB8AC3E}">
        <p14:creationId xmlns:p14="http://schemas.microsoft.com/office/powerpoint/2010/main" val="673397308"/>
      </p:ext>
    </p:extLst>
  </p:cSld>
  <p:clrMapOvr>
    <a:overrideClrMapping bg1="dk2" tx1="lt1" bg2="dk1"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099" name="Rectangle 11"/>
          <p:cNvSpPr>
            <a:spLocks noGrp="1" noChangeArrowheads="1"/>
          </p:cNvSpPr>
          <p:nvPr>
            <p:ph idx="1"/>
          </p:nvPr>
        </p:nvSpPr>
        <p:spPr>
          <a:xfrm>
            <a:off x="119269" y="1659835"/>
            <a:ext cx="8925339" cy="5198165"/>
          </a:xfrm>
        </p:spPr>
        <p:txBody>
          <a:bodyPr/>
          <a:lstStyle/>
          <a:p>
            <a:pPr eaLnBrk="1" hangingPunct="1">
              <a:defRPr/>
            </a:pPr>
            <a:r>
              <a:rPr lang="en-US" sz="3800" b="1" dirty="0">
                <a:solidFill>
                  <a:srgbClr val="FFFF00"/>
                </a:solidFill>
              </a:rPr>
              <a:t>Action:</a:t>
            </a:r>
            <a:r>
              <a:rPr lang="en-US" sz="3800" dirty="0"/>
              <a:t> Recruiting, Harboring, Transporting, Providing, Obtaining or even advertising </a:t>
            </a:r>
          </a:p>
          <a:p>
            <a:pPr marL="0" indent="0" eaLnBrk="1" hangingPunct="1">
              <a:buNone/>
              <a:defRPr/>
            </a:pPr>
            <a:endParaRPr lang="en-US" sz="3800" dirty="0"/>
          </a:p>
          <a:p>
            <a:pPr eaLnBrk="1" hangingPunct="1">
              <a:defRPr/>
            </a:pPr>
            <a:r>
              <a:rPr lang="en-US" sz="3800" b="1" dirty="0">
                <a:solidFill>
                  <a:srgbClr val="FFFF00"/>
                </a:solidFill>
              </a:rPr>
              <a:t>Means:</a:t>
            </a:r>
            <a:r>
              <a:rPr lang="en-US" sz="3800" dirty="0"/>
              <a:t> Force, Fraud or Coercion</a:t>
            </a:r>
          </a:p>
          <a:p>
            <a:pPr marL="0" indent="0" eaLnBrk="1" hangingPunct="1">
              <a:buNone/>
              <a:defRPr/>
            </a:pPr>
            <a:endParaRPr lang="en-US" sz="3800" dirty="0"/>
          </a:p>
        </p:txBody>
      </p:sp>
      <p:sp>
        <p:nvSpPr>
          <p:cNvPr id="5122" name="Rectangle 10"/>
          <p:cNvSpPr>
            <a:spLocks noGrp="1" noChangeArrowheads="1"/>
          </p:cNvSpPr>
          <p:nvPr>
            <p:ph type="title"/>
          </p:nvPr>
        </p:nvSpPr>
        <p:spPr/>
        <p:txBody>
          <a:bodyPr/>
          <a:lstStyle/>
          <a:p>
            <a:pPr algn="ctr" eaLnBrk="1" hangingPunct="1"/>
            <a:r>
              <a:rPr lang="en-US" sz="4200" b="1" dirty="0">
                <a:solidFill>
                  <a:srgbClr val="FFFF00"/>
                </a:solidFill>
              </a:rPr>
              <a:t>The Foundational Framework of Human Trafficking</a:t>
            </a:r>
          </a:p>
        </p:txBody>
      </p:sp>
    </p:spTree>
    <p:custDataLst>
      <p:tags r:id="rId2"/>
    </p:custDataLst>
    <p:extLst>
      <p:ext uri="{BB962C8B-B14F-4D97-AF65-F5344CB8AC3E}">
        <p14:creationId xmlns:p14="http://schemas.microsoft.com/office/powerpoint/2010/main" val="1381891007"/>
      </p:ext>
    </p:extLst>
  </p:cSld>
  <p:clrMapOvr>
    <a:overrideClrMapping bg1="dk2" tx1="lt1" bg2="dk1"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099" name="Rectangle 11"/>
          <p:cNvSpPr>
            <a:spLocks noGrp="1" noChangeArrowheads="1"/>
          </p:cNvSpPr>
          <p:nvPr>
            <p:ph idx="1"/>
          </p:nvPr>
        </p:nvSpPr>
        <p:spPr>
          <a:xfrm>
            <a:off x="119269" y="1659835"/>
            <a:ext cx="8925339" cy="5198165"/>
          </a:xfrm>
        </p:spPr>
        <p:txBody>
          <a:bodyPr/>
          <a:lstStyle/>
          <a:p>
            <a:pPr eaLnBrk="1" hangingPunct="1">
              <a:defRPr/>
            </a:pPr>
            <a:r>
              <a:rPr lang="en-US" sz="3800" b="1" dirty="0">
                <a:solidFill>
                  <a:srgbClr val="FFFF00"/>
                </a:solidFill>
              </a:rPr>
              <a:t>Action:</a:t>
            </a:r>
            <a:r>
              <a:rPr lang="en-US" sz="3800" dirty="0"/>
              <a:t> Recruiting, Harboring, Transporting, Providing, Obtaining or even advertising </a:t>
            </a:r>
          </a:p>
          <a:p>
            <a:pPr marL="0" indent="0" eaLnBrk="1" hangingPunct="1">
              <a:buNone/>
              <a:defRPr/>
            </a:pPr>
            <a:endParaRPr lang="en-US" sz="3800" dirty="0"/>
          </a:p>
          <a:p>
            <a:pPr eaLnBrk="1" hangingPunct="1">
              <a:defRPr/>
            </a:pPr>
            <a:r>
              <a:rPr lang="en-US" sz="3800" b="1" dirty="0">
                <a:solidFill>
                  <a:srgbClr val="FFFF00"/>
                </a:solidFill>
              </a:rPr>
              <a:t>Means:</a:t>
            </a:r>
            <a:r>
              <a:rPr lang="en-US" sz="3800" dirty="0"/>
              <a:t> Force, Fraud or Coercion</a:t>
            </a:r>
          </a:p>
          <a:p>
            <a:pPr marL="0" indent="0" eaLnBrk="1" hangingPunct="1">
              <a:buNone/>
              <a:defRPr/>
            </a:pPr>
            <a:endParaRPr lang="en-US" sz="3800" dirty="0"/>
          </a:p>
          <a:p>
            <a:pPr eaLnBrk="1" hangingPunct="1">
              <a:defRPr/>
            </a:pPr>
            <a:r>
              <a:rPr lang="en-US" sz="3800" b="1" dirty="0">
                <a:solidFill>
                  <a:srgbClr val="FFFF00"/>
                </a:solidFill>
              </a:rPr>
              <a:t>Purpose:</a:t>
            </a:r>
            <a:r>
              <a:rPr lang="en-US" sz="3800" dirty="0"/>
              <a:t> Labor exploitation or sexual exploitation</a:t>
            </a:r>
          </a:p>
        </p:txBody>
      </p:sp>
      <p:sp>
        <p:nvSpPr>
          <p:cNvPr id="5122" name="Rectangle 10"/>
          <p:cNvSpPr>
            <a:spLocks noGrp="1" noChangeArrowheads="1"/>
          </p:cNvSpPr>
          <p:nvPr>
            <p:ph type="title"/>
          </p:nvPr>
        </p:nvSpPr>
        <p:spPr/>
        <p:txBody>
          <a:bodyPr/>
          <a:lstStyle/>
          <a:p>
            <a:pPr algn="ctr" eaLnBrk="1" hangingPunct="1"/>
            <a:r>
              <a:rPr lang="en-US" sz="4200" b="1" dirty="0">
                <a:solidFill>
                  <a:srgbClr val="FFFF00"/>
                </a:solidFill>
              </a:rPr>
              <a:t>The Foundational Framework of Human Trafficking</a:t>
            </a:r>
          </a:p>
        </p:txBody>
      </p:sp>
    </p:spTree>
    <p:custDataLst>
      <p:tags r:id="rId2"/>
    </p:custDataLst>
    <p:extLst>
      <p:ext uri="{BB962C8B-B14F-4D97-AF65-F5344CB8AC3E}">
        <p14:creationId xmlns:p14="http://schemas.microsoft.com/office/powerpoint/2010/main" val="3441191580"/>
      </p:ext>
    </p:extLst>
  </p:cSld>
  <p:clrMapOvr>
    <a:overrideClrMapping bg1="dk2" tx1="lt1" bg2="dk1"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099" name="Rectangle 11"/>
          <p:cNvSpPr>
            <a:spLocks noGrp="1" noChangeArrowheads="1"/>
          </p:cNvSpPr>
          <p:nvPr>
            <p:ph idx="1"/>
          </p:nvPr>
        </p:nvSpPr>
        <p:spPr>
          <a:xfrm>
            <a:off x="119269" y="1490871"/>
            <a:ext cx="8925339" cy="5367130"/>
          </a:xfrm>
        </p:spPr>
        <p:txBody>
          <a:bodyPr/>
          <a:lstStyle/>
          <a:p>
            <a:pPr eaLnBrk="1" hangingPunct="1">
              <a:defRPr/>
            </a:pPr>
            <a:r>
              <a:rPr lang="en-US" sz="3700" b="1" dirty="0">
                <a:solidFill>
                  <a:srgbClr val="FFFF00"/>
                </a:solidFill>
              </a:rPr>
              <a:t>Are there any exceptions to these elements?</a:t>
            </a:r>
            <a:r>
              <a:rPr lang="en-US" sz="3700" dirty="0"/>
              <a:t> YES! </a:t>
            </a:r>
          </a:p>
          <a:p>
            <a:pPr lvl="1">
              <a:defRPr/>
            </a:pPr>
            <a:r>
              <a:rPr lang="en-US" sz="3700" dirty="0"/>
              <a:t>Anyone under the age of 18 is not required to prove force, fraud or coercion</a:t>
            </a:r>
          </a:p>
          <a:p>
            <a:pPr lvl="1">
              <a:defRPr/>
            </a:pPr>
            <a:r>
              <a:rPr lang="en-US" sz="3700" dirty="0"/>
              <a:t>There is no such thing as a ”child prostitute” and child labor laws are strictly enforced in the U.S. therefore they are prima facie child victims.  </a:t>
            </a:r>
          </a:p>
        </p:txBody>
      </p:sp>
      <p:sp>
        <p:nvSpPr>
          <p:cNvPr id="5122" name="Rectangle 10"/>
          <p:cNvSpPr>
            <a:spLocks noGrp="1" noChangeArrowheads="1"/>
          </p:cNvSpPr>
          <p:nvPr>
            <p:ph type="title"/>
          </p:nvPr>
        </p:nvSpPr>
        <p:spPr/>
        <p:txBody>
          <a:bodyPr/>
          <a:lstStyle/>
          <a:p>
            <a:pPr algn="ctr" eaLnBrk="1" hangingPunct="1"/>
            <a:r>
              <a:rPr lang="en-US" sz="4200" b="1" dirty="0">
                <a:solidFill>
                  <a:srgbClr val="FFFF00"/>
                </a:solidFill>
              </a:rPr>
              <a:t>The Foundational Framework of Human Trafficking</a:t>
            </a:r>
          </a:p>
        </p:txBody>
      </p:sp>
    </p:spTree>
    <p:custDataLst>
      <p:tags r:id="rId2"/>
    </p:custDataLst>
    <p:extLst>
      <p:ext uri="{BB962C8B-B14F-4D97-AF65-F5344CB8AC3E}">
        <p14:creationId xmlns:p14="http://schemas.microsoft.com/office/powerpoint/2010/main" val="3779198726"/>
      </p:ext>
    </p:extLst>
  </p:cSld>
  <p:clrMapOvr>
    <a:overrideClrMapping bg1="dk2" tx1="lt1" bg2="dk1"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854765"/>
            <a:ext cx="7772400" cy="3458818"/>
          </a:xfrm>
        </p:spPr>
        <p:txBody>
          <a:bodyPr/>
          <a:lstStyle/>
          <a:p>
            <a:r>
              <a:rPr lang="en-US" sz="4800" b="1" dirty="0">
                <a:solidFill>
                  <a:srgbClr val="FFFF00"/>
                </a:solidFill>
              </a:rPr>
              <a:t>No Human Trafficking On Our Roads Act </a:t>
            </a:r>
            <a:br>
              <a:rPr lang="en-US" sz="4800" b="1" dirty="0">
                <a:solidFill>
                  <a:srgbClr val="FFFF00"/>
                </a:solidFill>
              </a:rPr>
            </a:br>
            <a:r>
              <a:rPr lang="en-US" sz="4800" b="1" dirty="0">
                <a:solidFill>
                  <a:srgbClr val="FFFF00"/>
                </a:solidFill>
              </a:rPr>
              <a:t>Effective September 2019</a:t>
            </a:r>
            <a:endParaRPr lang="en-US" sz="4800" b="1" dirty="0">
              <a:solidFill>
                <a:srgbClr val="FFFF00"/>
              </a:solidFill>
              <a:effectLst/>
            </a:endParaRPr>
          </a:p>
        </p:txBody>
      </p:sp>
    </p:spTree>
    <p:custDataLst>
      <p:tags r:id="rId1"/>
    </p:custDataLst>
    <p:extLst>
      <p:ext uri="{BB962C8B-B14F-4D97-AF65-F5344CB8AC3E}">
        <p14:creationId xmlns:p14="http://schemas.microsoft.com/office/powerpoint/2010/main" val="820725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effectLst/>
                <a:latin typeface="+mn-lt"/>
              </a:rPr>
              <a:t>It’s Here in the United States</a:t>
            </a:r>
          </a:p>
        </p:txBody>
      </p:sp>
      <p:pic>
        <p:nvPicPr>
          <p:cNvPr id="3" name="Picture 2">
            <a:extLst>
              <a:ext uri="{FF2B5EF4-FFF2-40B4-BE49-F238E27FC236}">
                <a16:creationId xmlns:a16="http://schemas.microsoft.com/office/drawing/2014/main" id="{A43EA7CF-C703-854C-BDC7-E63CC9637718}"/>
              </a:ext>
            </a:extLst>
          </p:cNvPr>
          <p:cNvPicPr>
            <a:picLocks noChangeAspect="1"/>
          </p:cNvPicPr>
          <p:nvPr/>
        </p:nvPicPr>
        <p:blipFill>
          <a:blip r:embed="rId4"/>
          <a:stretch>
            <a:fillRect/>
          </a:stretch>
        </p:blipFill>
        <p:spPr>
          <a:xfrm>
            <a:off x="606286" y="1292087"/>
            <a:ext cx="8357471" cy="4717822"/>
          </a:xfrm>
          <a:prstGeom prst="rect">
            <a:avLst/>
          </a:prstGeom>
        </p:spPr>
      </p:pic>
      <p:sp>
        <p:nvSpPr>
          <p:cNvPr id="4" name="TextBox 3">
            <a:extLst>
              <a:ext uri="{FF2B5EF4-FFF2-40B4-BE49-F238E27FC236}">
                <a16:creationId xmlns:a16="http://schemas.microsoft.com/office/drawing/2014/main" id="{BE1B808B-FC18-6742-86F8-9C45E9354BB0}"/>
              </a:ext>
            </a:extLst>
          </p:cNvPr>
          <p:cNvSpPr txBox="1"/>
          <p:nvPr/>
        </p:nvSpPr>
        <p:spPr>
          <a:xfrm>
            <a:off x="606285" y="6122503"/>
            <a:ext cx="8357471" cy="707886"/>
          </a:xfrm>
          <a:prstGeom prst="rect">
            <a:avLst/>
          </a:prstGeom>
          <a:noFill/>
        </p:spPr>
        <p:txBody>
          <a:bodyPr wrap="square" rtlCol="0">
            <a:spAutoFit/>
          </a:bodyPr>
          <a:lstStyle/>
          <a:p>
            <a:r>
              <a:rPr lang="en-US" sz="2000" dirty="0"/>
              <a:t>Location of potential human trafficking cases reported to the National Human Trafficking Center (updated July 30, 2020)</a:t>
            </a:r>
          </a:p>
        </p:txBody>
      </p:sp>
    </p:spTree>
    <p:custDataLst>
      <p:tags r:id="rId1"/>
    </p:custDataLst>
    <p:extLst>
      <p:ext uri="{BB962C8B-B14F-4D97-AF65-F5344CB8AC3E}">
        <p14:creationId xmlns:p14="http://schemas.microsoft.com/office/powerpoint/2010/main" val="105547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outdoor&#10;&#10;Description automatically generated">
            <a:extLst>
              <a:ext uri="{FF2B5EF4-FFF2-40B4-BE49-F238E27FC236}">
                <a16:creationId xmlns:a16="http://schemas.microsoft.com/office/drawing/2014/main" id="{A6972E1F-4A95-7A4F-8B9D-8A7DF2447C7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121" b="2401"/>
          <a:stretch/>
        </p:blipFill>
        <p:spPr>
          <a:xfrm>
            <a:off x="457200" y="2207822"/>
            <a:ext cx="8229600" cy="4530725"/>
          </a:xfrm>
          <a:prstGeom prst="rect">
            <a:avLst/>
          </a:prstGeom>
          <a:noFill/>
        </p:spPr>
      </p:pic>
      <p:sp>
        <p:nvSpPr>
          <p:cNvPr id="2" name="Title 1">
            <a:extLst>
              <a:ext uri="{FF2B5EF4-FFF2-40B4-BE49-F238E27FC236}">
                <a16:creationId xmlns:a16="http://schemas.microsoft.com/office/drawing/2014/main" id="{2E263B1F-B58A-C549-AF3A-71CAA75ECF6F}"/>
              </a:ext>
            </a:extLst>
          </p:cNvPr>
          <p:cNvSpPr>
            <a:spLocks noGrp="1"/>
          </p:cNvSpPr>
          <p:nvPr>
            <p:ph type="title"/>
          </p:nvPr>
        </p:nvSpPr>
        <p:spPr>
          <a:xfrm>
            <a:off x="457200" y="119454"/>
            <a:ext cx="8229600" cy="1994354"/>
          </a:xfrm>
        </p:spPr>
        <p:txBody>
          <a:bodyPr wrap="square" anchor="ctr">
            <a:normAutofit/>
          </a:bodyPr>
          <a:lstStyle/>
          <a:p>
            <a:pPr>
              <a:lnSpc>
                <a:spcPct val="90000"/>
              </a:lnSpc>
            </a:pPr>
            <a:r>
              <a:rPr lang="en-US" sz="4800" dirty="0"/>
              <a:t>Defining the Problem</a:t>
            </a:r>
            <a:br>
              <a:rPr lang="en-US" sz="1400" dirty="0"/>
            </a:br>
            <a:br>
              <a:rPr lang="en-US" sz="1400" dirty="0"/>
            </a:br>
            <a:r>
              <a:rPr lang="en-US" sz="3600" dirty="0">
                <a:solidFill>
                  <a:schemeClr val="tx1"/>
                </a:solidFill>
              </a:rPr>
              <a:t>Human Trafficking Affects Everyone</a:t>
            </a:r>
            <a:br>
              <a:rPr lang="en-US" sz="1400" dirty="0"/>
            </a:br>
            <a:br>
              <a:rPr lang="en-US" sz="1400" dirty="0"/>
            </a:br>
            <a:r>
              <a:rPr lang="en-US" sz="1400" dirty="0"/>
              <a:t>https://</a:t>
            </a:r>
            <a:r>
              <a:rPr lang="en-US" sz="1400" dirty="0" err="1"/>
              <a:t>www.youtube.com</a:t>
            </a:r>
            <a:r>
              <a:rPr lang="en-US" sz="1400" dirty="0"/>
              <a:t>/</a:t>
            </a:r>
            <a:r>
              <a:rPr lang="en-US" sz="1400" dirty="0" err="1"/>
              <a:t>watch?v</a:t>
            </a:r>
            <a:r>
              <a:rPr lang="en-US" sz="1400" dirty="0"/>
              <a:t>=35uM5VMrZas</a:t>
            </a:r>
          </a:p>
        </p:txBody>
      </p:sp>
    </p:spTree>
    <p:custDataLst>
      <p:tags r:id="rId1"/>
    </p:custDataLst>
    <p:extLst>
      <p:ext uri="{BB962C8B-B14F-4D97-AF65-F5344CB8AC3E}">
        <p14:creationId xmlns:p14="http://schemas.microsoft.com/office/powerpoint/2010/main" val="459925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099" name="Rectangle 11"/>
          <p:cNvSpPr>
            <a:spLocks noGrp="1" noChangeArrowheads="1"/>
          </p:cNvSpPr>
          <p:nvPr>
            <p:ph idx="1"/>
          </p:nvPr>
        </p:nvSpPr>
        <p:spPr>
          <a:xfrm>
            <a:off x="119269" y="1490871"/>
            <a:ext cx="8925339" cy="5089316"/>
          </a:xfrm>
        </p:spPr>
        <p:txBody>
          <a:bodyPr/>
          <a:lstStyle/>
          <a:p>
            <a:pPr eaLnBrk="1" hangingPunct="1">
              <a:defRPr/>
            </a:pPr>
            <a:r>
              <a:rPr lang="en-US" sz="3700" dirty="0">
                <a:solidFill>
                  <a:srgbClr val="FFFF00"/>
                </a:solidFill>
              </a:rPr>
              <a:t>Referred to as “The Act”</a:t>
            </a:r>
          </a:p>
          <a:p>
            <a:pPr lvl="1">
              <a:defRPr/>
            </a:pPr>
            <a:r>
              <a:rPr lang="en-US" sz="3500" dirty="0"/>
              <a:t>Revised the list of offenses eligible for permanent disqualification of a CDL for certain offenses to include a conviction for Human Trafficking in a CMV.</a:t>
            </a:r>
          </a:p>
          <a:p>
            <a:pPr lvl="3">
              <a:defRPr/>
            </a:pPr>
            <a:r>
              <a:rPr lang="en-US" sz="3500" dirty="0"/>
              <a:t>This is a </a:t>
            </a:r>
            <a:r>
              <a:rPr lang="en-US" sz="3500" dirty="0">
                <a:solidFill>
                  <a:srgbClr val="FFFF00"/>
                </a:solidFill>
              </a:rPr>
              <a:t>lifetime</a:t>
            </a:r>
            <a:r>
              <a:rPr lang="en-US" sz="3500" dirty="0"/>
              <a:t> disqualification/suspension with the CDL holder ineligible for reinstatement. </a:t>
            </a:r>
          </a:p>
        </p:txBody>
      </p:sp>
      <p:sp>
        <p:nvSpPr>
          <p:cNvPr id="5122" name="Rectangle 10"/>
          <p:cNvSpPr>
            <a:spLocks noGrp="1" noChangeArrowheads="1"/>
          </p:cNvSpPr>
          <p:nvPr>
            <p:ph type="title"/>
          </p:nvPr>
        </p:nvSpPr>
        <p:spPr>
          <a:xfrm>
            <a:off x="119269" y="277813"/>
            <a:ext cx="8925339" cy="1143000"/>
          </a:xfrm>
        </p:spPr>
        <p:txBody>
          <a:bodyPr/>
          <a:lstStyle/>
          <a:p>
            <a:pPr algn="ctr" eaLnBrk="1" hangingPunct="1"/>
            <a:r>
              <a:rPr lang="en-US" sz="4200" b="1" dirty="0">
                <a:solidFill>
                  <a:srgbClr val="FFFF00"/>
                </a:solidFill>
              </a:rPr>
              <a:t>No Human Trafficking On Our Roads Act</a:t>
            </a:r>
          </a:p>
        </p:txBody>
      </p:sp>
    </p:spTree>
    <p:custDataLst>
      <p:tags r:id="rId2"/>
    </p:custDataLst>
    <p:extLst>
      <p:ext uri="{BB962C8B-B14F-4D97-AF65-F5344CB8AC3E}">
        <p14:creationId xmlns:p14="http://schemas.microsoft.com/office/powerpoint/2010/main" val="2280741048"/>
      </p:ext>
    </p:extLst>
  </p:cSld>
  <p:clrMapOvr>
    <a:overrideClrMapping bg1="dk2" tx1="lt1" bg2="dk1"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099" name="Rectangle 11"/>
          <p:cNvSpPr>
            <a:spLocks noGrp="1" noChangeArrowheads="1"/>
          </p:cNvSpPr>
          <p:nvPr>
            <p:ph idx="1"/>
          </p:nvPr>
        </p:nvSpPr>
        <p:spPr>
          <a:xfrm>
            <a:off x="119269" y="1900052"/>
            <a:ext cx="8925339" cy="4680136"/>
          </a:xfrm>
        </p:spPr>
        <p:txBody>
          <a:bodyPr/>
          <a:lstStyle/>
          <a:p>
            <a:pPr eaLnBrk="1" hangingPunct="1">
              <a:defRPr/>
            </a:pPr>
            <a:r>
              <a:rPr lang="en-US" dirty="0">
                <a:solidFill>
                  <a:srgbClr val="FFFF00"/>
                </a:solidFill>
              </a:rPr>
              <a:t>Lifetime Disqualification for CDL Holders:</a:t>
            </a:r>
          </a:p>
          <a:p>
            <a:pPr lvl="1">
              <a:defRPr/>
            </a:pPr>
            <a:r>
              <a:rPr lang="en-US" sz="3700" dirty="0"/>
              <a:t>The amendment to include Human Trafficking as a lifetime disqualifying offense was a rule </a:t>
            </a:r>
            <a:r>
              <a:rPr lang="en-US" sz="3700" dirty="0">
                <a:solidFill>
                  <a:srgbClr val="FFFF00"/>
                </a:solidFill>
              </a:rPr>
              <a:t>expansion</a:t>
            </a:r>
            <a:r>
              <a:rPr lang="en-US" sz="3700" dirty="0"/>
              <a:t>.  </a:t>
            </a:r>
          </a:p>
          <a:p>
            <a:pPr lvl="3">
              <a:defRPr/>
            </a:pPr>
            <a:r>
              <a:rPr lang="en-US" sz="3700" dirty="0"/>
              <a:t>CDL holders are aware of additional lifetime disqualifying events/offenses at the time of licensure. </a:t>
            </a:r>
          </a:p>
        </p:txBody>
      </p:sp>
      <p:sp>
        <p:nvSpPr>
          <p:cNvPr id="5122" name="Rectangle 10"/>
          <p:cNvSpPr>
            <a:spLocks noGrp="1" noChangeArrowheads="1"/>
          </p:cNvSpPr>
          <p:nvPr>
            <p:ph type="title"/>
          </p:nvPr>
        </p:nvSpPr>
        <p:spPr>
          <a:xfrm>
            <a:off x="119269" y="277813"/>
            <a:ext cx="8925339" cy="1143000"/>
          </a:xfrm>
        </p:spPr>
        <p:txBody>
          <a:bodyPr/>
          <a:lstStyle/>
          <a:p>
            <a:pPr algn="ctr" eaLnBrk="1" hangingPunct="1"/>
            <a:r>
              <a:rPr lang="en-US" sz="4200" b="1" dirty="0">
                <a:solidFill>
                  <a:srgbClr val="FFFF00"/>
                </a:solidFill>
              </a:rPr>
              <a:t>No Human Trafficking On Our Roads Act</a:t>
            </a:r>
          </a:p>
        </p:txBody>
      </p:sp>
    </p:spTree>
    <p:custDataLst>
      <p:tags r:id="rId2"/>
    </p:custDataLst>
    <p:extLst>
      <p:ext uri="{BB962C8B-B14F-4D97-AF65-F5344CB8AC3E}">
        <p14:creationId xmlns:p14="http://schemas.microsoft.com/office/powerpoint/2010/main" val="1405126971"/>
      </p:ext>
    </p:extLst>
  </p:cSld>
  <p:clrMapOvr>
    <a:overrideClrMapping bg1="dk2" tx1="lt1" bg2="dk1"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099" name="Rectangle 11"/>
          <p:cNvSpPr>
            <a:spLocks noGrp="1" noChangeArrowheads="1"/>
          </p:cNvSpPr>
          <p:nvPr>
            <p:ph idx="1"/>
          </p:nvPr>
        </p:nvSpPr>
        <p:spPr>
          <a:xfrm>
            <a:off x="119269" y="985652"/>
            <a:ext cx="8925339" cy="5712031"/>
          </a:xfrm>
        </p:spPr>
        <p:txBody>
          <a:bodyPr/>
          <a:lstStyle/>
          <a:p>
            <a:pPr eaLnBrk="1" hangingPunct="1">
              <a:defRPr/>
            </a:pPr>
            <a:r>
              <a:rPr lang="en-US" dirty="0">
                <a:solidFill>
                  <a:srgbClr val="FFFF00"/>
                </a:solidFill>
              </a:rPr>
              <a:t>Rule intended to be a deterrent:</a:t>
            </a:r>
          </a:p>
          <a:p>
            <a:pPr lvl="1">
              <a:defRPr/>
            </a:pPr>
            <a:r>
              <a:rPr lang="en-US" sz="3200" dirty="0"/>
              <a:t>Human Trafficking (especially sex trafficking) is considered to be particularly prevalent at commercially and State operated truck stops.  </a:t>
            </a:r>
          </a:p>
          <a:p>
            <a:pPr lvl="3">
              <a:defRPr/>
            </a:pPr>
            <a:r>
              <a:rPr lang="en-US" sz="3200" dirty="0"/>
              <a:t>Locations are often remote where trafficking can go undetected.</a:t>
            </a:r>
          </a:p>
          <a:p>
            <a:pPr lvl="3">
              <a:defRPr/>
            </a:pPr>
            <a:r>
              <a:rPr lang="en-US" sz="3200" dirty="0"/>
              <a:t>CMV drivers have the ability to both identify and assist in thwarting trafficking behavior by alerting law enforcement to suspicious behavior at these locations.</a:t>
            </a:r>
          </a:p>
        </p:txBody>
      </p:sp>
      <p:sp>
        <p:nvSpPr>
          <p:cNvPr id="5122" name="Rectangle 10"/>
          <p:cNvSpPr>
            <a:spLocks noGrp="1" noChangeArrowheads="1"/>
          </p:cNvSpPr>
          <p:nvPr>
            <p:ph type="title"/>
          </p:nvPr>
        </p:nvSpPr>
        <p:spPr>
          <a:xfrm>
            <a:off x="119269" y="160319"/>
            <a:ext cx="8925339" cy="1074716"/>
          </a:xfrm>
        </p:spPr>
        <p:txBody>
          <a:bodyPr/>
          <a:lstStyle/>
          <a:p>
            <a:pPr algn="ctr" eaLnBrk="1" hangingPunct="1"/>
            <a:r>
              <a:rPr lang="en-US" sz="3500" b="1" dirty="0">
                <a:solidFill>
                  <a:srgbClr val="FFFF00"/>
                </a:solidFill>
              </a:rPr>
              <a:t>No Human Trafficking On Our Roads Act</a:t>
            </a:r>
          </a:p>
        </p:txBody>
      </p:sp>
    </p:spTree>
    <p:custDataLst>
      <p:tags r:id="rId2"/>
    </p:custDataLst>
    <p:extLst>
      <p:ext uri="{BB962C8B-B14F-4D97-AF65-F5344CB8AC3E}">
        <p14:creationId xmlns:p14="http://schemas.microsoft.com/office/powerpoint/2010/main" val="3401769078"/>
      </p:ext>
    </p:extLst>
  </p:cSld>
  <p:clrMapOvr>
    <a:overrideClrMapping bg1="dk2" tx1="lt1" bg2="dk1"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099" name="Rectangle 11"/>
          <p:cNvSpPr>
            <a:spLocks noGrp="1" noChangeArrowheads="1"/>
          </p:cNvSpPr>
          <p:nvPr>
            <p:ph idx="1"/>
          </p:nvPr>
        </p:nvSpPr>
        <p:spPr>
          <a:xfrm>
            <a:off x="119269" y="831274"/>
            <a:ext cx="8925339" cy="5866410"/>
          </a:xfrm>
        </p:spPr>
        <p:txBody>
          <a:bodyPr/>
          <a:lstStyle/>
          <a:p>
            <a:pPr eaLnBrk="1" hangingPunct="1">
              <a:defRPr/>
            </a:pPr>
            <a:r>
              <a:rPr lang="en-US" sz="3400" dirty="0">
                <a:solidFill>
                  <a:srgbClr val="FFFF00"/>
                </a:solidFill>
              </a:rPr>
              <a:t>National Compliance</a:t>
            </a:r>
          </a:p>
          <a:p>
            <a:pPr lvl="1">
              <a:defRPr/>
            </a:pPr>
            <a:r>
              <a:rPr lang="en-US" sz="3100" dirty="0"/>
              <a:t>States are required to come into substantial compliance with this new rule (requiring Human Trafficking convictions to be a lifetime disqualifying offense for CDL holders) “as soon as practicable”</a:t>
            </a:r>
          </a:p>
          <a:p>
            <a:pPr lvl="3">
              <a:defRPr/>
            </a:pPr>
            <a:r>
              <a:rPr lang="en-US" sz="3100" dirty="0"/>
              <a:t>But no later than three (3) years from the effective date of the final rule (i.e. September 23, 2019</a:t>
            </a:r>
          </a:p>
          <a:p>
            <a:pPr lvl="3">
              <a:defRPr/>
            </a:pPr>
            <a:r>
              <a:rPr lang="en-US" sz="3100" dirty="0"/>
              <a:t>Because Human Trafficking is so pervasive, most States are obliged to comply. </a:t>
            </a:r>
          </a:p>
        </p:txBody>
      </p:sp>
      <p:sp>
        <p:nvSpPr>
          <p:cNvPr id="5122" name="Rectangle 10"/>
          <p:cNvSpPr>
            <a:spLocks noGrp="1" noChangeArrowheads="1"/>
          </p:cNvSpPr>
          <p:nvPr>
            <p:ph type="title"/>
          </p:nvPr>
        </p:nvSpPr>
        <p:spPr>
          <a:xfrm>
            <a:off x="119269" y="1"/>
            <a:ext cx="8925339" cy="985652"/>
          </a:xfrm>
        </p:spPr>
        <p:txBody>
          <a:bodyPr/>
          <a:lstStyle/>
          <a:p>
            <a:pPr algn="ctr" eaLnBrk="1" hangingPunct="1"/>
            <a:r>
              <a:rPr lang="en-US" sz="3500" b="1" dirty="0">
                <a:solidFill>
                  <a:srgbClr val="FFFF00"/>
                </a:solidFill>
              </a:rPr>
              <a:t>No Human Trafficking On Our Roads Act</a:t>
            </a:r>
          </a:p>
        </p:txBody>
      </p:sp>
    </p:spTree>
    <p:custDataLst>
      <p:tags r:id="rId2"/>
    </p:custDataLst>
    <p:extLst>
      <p:ext uri="{BB962C8B-B14F-4D97-AF65-F5344CB8AC3E}">
        <p14:creationId xmlns:p14="http://schemas.microsoft.com/office/powerpoint/2010/main" val="2388785755"/>
      </p:ext>
    </p:extLst>
  </p:cSld>
  <p:clrMapOvr>
    <a:overrideClrMapping bg1="dk2" tx1="lt1" bg2="dk1"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63637" y="857250"/>
            <a:ext cx="4580363" cy="2571750"/>
          </a:xfrm>
          <a:prstGeom prst="rect">
            <a:avLst/>
          </a:prstGeom>
          <a:solidFill>
            <a:srgbClr val="FF0000"/>
          </a:solidFill>
          <a:ln>
            <a:noFill/>
          </a:ln>
          <a:effectLst/>
        </p:spPr>
        <p:txBody>
          <a:bodyPr vert="horz" wrap="square" lIns="68580" tIns="34290" rIns="68580" bIns="34290" numCol="1" rtlCol="0" anchor="t" anchorCtr="0" compatLnSpc="1">
            <a:prstTxWarp prst="textNoShape">
              <a:avLst/>
            </a:prstTxWarp>
          </a:bodyPr>
          <a:lstStyle/>
          <a:p>
            <a:pPr>
              <a:buNone/>
            </a:pPr>
            <a:endParaRPr lang="en-US" sz="1200" dirty="0"/>
          </a:p>
          <a:p>
            <a:pPr>
              <a:buNone/>
            </a:pPr>
            <a:endParaRPr lang="en-US" sz="1200" dirty="0"/>
          </a:p>
          <a:p>
            <a:pPr>
              <a:buNone/>
            </a:pPr>
            <a:endParaRPr lang="en-US" sz="1200" dirty="0"/>
          </a:p>
          <a:p>
            <a:pPr>
              <a:buNone/>
            </a:pPr>
            <a:r>
              <a:rPr lang="en-US" sz="1200" dirty="0"/>
              <a:t>	</a:t>
            </a:r>
            <a:endParaRPr lang="en-US" sz="4950" dirty="0">
              <a:effectLst>
                <a:outerShdw blurRad="38100" dist="38100" dir="2700000" algn="tl">
                  <a:srgbClr val="000000">
                    <a:alpha val="43137"/>
                  </a:srgbClr>
                </a:outerShdw>
              </a:effectLst>
            </a:endParaRPr>
          </a:p>
        </p:txBody>
      </p:sp>
      <p:sp>
        <p:nvSpPr>
          <p:cNvPr id="5" name="Rectangle 4"/>
          <p:cNvSpPr/>
          <p:nvPr/>
        </p:nvSpPr>
        <p:spPr bwMode="auto">
          <a:xfrm>
            <a:off x="4580363" y="3429000"/>
            <a:ext cx="4563637" cy="2571750"/>
          </a:xfrm>
          <a:prstGeom prst="rect">
            <a:avLst/>
          </a:prstGeom>
          <a:solidFill>
            <a:schemeClr val="accent2">
              <a:lumMod val="60000"/>
              <a:lumOff val="40000"/>
            </a:schemeClr>
          </a:solidFill>
          <a:ln>
            <a:noFill/>
          </a:ln>
          <a:effectLst/>
        </p:spPr>
        <p:txBody>
          <a:bodyPr vert="horz" wrap="square" lIns="68580" tIns="34290" rIns="68580" bIns="34290" numCol="1" rtlCol="0" anchor="t" anchorCtr="0" compatLnSpc="1">
            <a:prstTxWarp prst="textNoShape">
              <a:avLst/>
            </a:prstTxWarp>
          </a:bodyPr>
          <a:lstStyle/>
          <a:p>
            <a:endParaRPr lang="en-US" sz="1200"/>
          </a:p>
        </p:txBody>
      </p:sp>
      <p:sp>
        <p:nvSpPr>
          <p:cNvPr id="6" name="Rectangle 5"/>
          <p:cNvSpPr/>
          <p:nvPr/>
        </p:nvSpPr>
        <p:spPr bwMode="auto">
          <a:xfrm>
            <a:off x="12535" y="857250"/>
            <a:ext cx="4580363" cy="2571750"/>
          </a:xfrm>
          <a:prstGeom prst="rect">
            <a:avLst/>
          </a:prstGeom>
          <a:solidFill>
            <a:srgbClr val="009900"/>
          </a:solidFill>
          <a:ln>
            <a:noFill/>
          </a:ln>
          <a:effectLst/>
        </p:spPr>
        <p:txBody>
          <a:bodyPr vert="horz" wrap="square" lIns="68580" tIns="34290" rIns="68580" bIns="34290" numCol="1" rtlCol="0" anchor="t" anchorCtr="0" compatLnSpc="1">
            <a:prstTxWarp prst="textNoShape">
              <a:avLst/>
            </a:prstTxWarp>
          </a:bodyPr>
          <a:lstStyle/>
          <a:p>
            <a:endParaRPr lang="en-US" sz="1200"/>
          </a:p>
        </p:txBody>
      </p:sp>
      <p:sp>
        <p:nvSpPr>
          <p:cNvPr id="7" name="TextBox 6"/>
          <p:cNvSpPr txBox="1"/>
          <p:nvPr/>
        </p:nvSpPr>
        <p:spPr>
          <a:xfrm>
            <a:off x="6369739" y="1433751"/>
            <a:ext cx="960519" cy="854080"/>
          </a:xfrm>
          <a:prstGeom prst="rect">
            <a:avLst/>
          </a:prstGeom>
          <a:noFill/>
        </p:spPr>
        <p:txBody>
          <a:bodyPr wrap="none" rtlCol="0">
            <a:spAutoFit/>
          </a:bodyPr>
          <a:lstStyle/>
          <a:p>
            <a:pPr>
              <a:buNone/>
            </a:pPr>
            <a:r>
              <a:rPr lang="en-US" sz="4950" dirty="0">
                <a:effectLst>
                  <a:outerShdw blurRad="38100" dist="38100" dir="2700000" algn="tl">
                    <a:srgbClr val="000000">
                      <a:alpha val="43137"/>
                    </a:srgbClr>
                  </a:outerShdw>
                </a:effectLst>
              </a:rPr>
              <a:t>No</a:t>
            </a:r>
          </a:p>
        </p:txBody>
      </p:sp>
      <p:sp>
        <p:nvSpPr>
          <p:cNvPr id="8" name="TextBox 7"/>
          <p:cNvSpPr txBox="1"/>
          <p:nvPr/>
        </p:nvSpPr>
        <p:spPr>
          <a:xfrm>
            <a:off x="1279163" y="4292165"/>
            <a:ext cx="1947969" cy="854080"/>
          </a:xfrm>
          <a:prstGeom prst="rect">
            <a:avLst/>
          </a:prstGeom>
          <a:noFill/>
        </p:spPr>
        <p:txBody>
          <a:bodyPr wrap="none" rtlCol="0">
            <a:spAutoFit/>
          </a:bodyPr>
          <a:lstStyle/>
          <a:p>
            <a:pPr>
              <a:buNone/>
            </a:pPr>
            <a:r>
              <a:rPr lang="en-US" sz="4950" dirty="0">
                <a:effectLst>
                  <a:outerShdw blurRad="38100" dist="38100" dir="2700000" algn="tl">
                    <a:srgbClr val="000000">
                      <a:alpha val="43137"/>
                    </a:srgbClr>
                  </a:outerShdw>
                </a:effectLst>
              </a:rPr>
              <a:t>Maybe</a:t>
            </a:r>
          </a:p>
        </p:txBody>
      </p:sp>
      <p:sp>
        <p:nvSpPr>
          <p:cNvPr id="9" name="TextBox 8"/>
          <p:cNvSpPr txBox="1"/>
          <p:nvPr/>
        </p:nvSpPr>
        <p:spPr>
          <a:xfrm>
            <a:off x="4915338" y="4292165"/>
            <a:ext cx="3452933" cy="854080"/>
          </a:xfrm>
          <a:prstGeom prst="rect">
            <a:avLst/>
          </a:prstGeom>
          <a:noFill/>
        </p:spPr>
        <p:txBody>
          <a:bodyPr wrap="none" rtlCol="0">
            <a:spAutoFit/>
          </a:bodyPr>
          <a:lstStyle/>
          <a:p>
            <a:pPr>
              <a:buNone/>
            </a:pPr>
            <a:r>
              <a:rPr lang="en-US" sz="4950" dirty="0">
                <a:solidFill>
                  <a:srgbClr val="000000"/>
                </a:solidFill>
              </a:rPr>
              <a:t>I don’t know</a:t>
            </a:r>
          </a:p>
        </p:txBody>
      </p:sp>
      <p:sp>
        <p:nvSpPr>
          <p:cNvPr id="10" name="TextBox 9"/>
          <p:cNvSpPr txBox="1"/>
          <p:nvPr/>
        </p:nvSpPr>
        <p:spPr>
          <a:xfrm>
            <a:off x="924415" y="2353173"/>
            <a:ext cx="7370418" cy="1200329"/>
          </a:xfrm>
          <a:prstGeom prst="rect">
            <a:avLst/>
          </a:prstGeom>
          <a:solidFill>
            <a:schemeClr val="tx1"/>
          </a:solidFill>
          <a:ln w="50800">
            <a:solidFill>
              <a:srgbClr val="000000"/>
            </a:solidFill>
          </a:ln>
        </p:spPr>
        <p:txBody>
          <a:bodyPr wrap="square" rtlCol="0">
            <a:spAutoFit/>
          </a:bodyPr>
          <a:lstStyle/>
          <a:p>
            <a:pPr marL="128588">
              <a:spcBef>
                <a:spcPts val="0"/>
              </a:spcBef>
            </a:pPr>
            <a:r>
              <a:rPr lang="en-US" sz="3600" dirty="0">
                <a:solidFill>
                  <a:srgbClr val="000000"/>
                </a:solidFill>
              </a:rPr>
              <a:t>Has your State substantially complied with adopting this new rule?</a:t>
            </a:r>
          </a:p>
        </p:txBody>
      </p:sp>
      <p:sp>
        <p:nvSpPr>
          <p:cNvPr id="11" name="TextBox 10">
            <a:extLst>
              <a:ext uri="{FF2B5EF4-FFF2-40B4-BE49-F238E27FC236}">
                <a16:creationId xmlns:a16="http://schemas.microsoft.com/office/drawing/2014/main" id="{A9E904A6-182E-442A-8A36-AC9AE6BC7B90}"/>
              </a:ext>
            </a:extLst>
          </p:cNvPr>
          <p:cNvSpPr txBox="1"/>
          <p:nvPr/>
        </p:nvSpPr>
        <p:spPr>
          <a:xfrm>
            <a:off x="1543050" y="1487419"/>
            <a:ext cx="1108573" cy="854080"/>
          </a:xfrm>
          <a:prstGeom prst="rect">
            <a:avLst/>
          </a:prstGeom>
          <a:noFill/>
        </p:spPr>
        <p:txBody>
          <a:bodyPr wrap="none" rtlCol="0">
            <a:spAutoFit/>
          </a:bodyPr>
          <a:lstStyle/>
          <a:p>
            <a:pPr>
              <a:buNone/>
            </a:pPr>
            <a:r>
              <a:rPr lang="en-US" sz="4950" dirty="0">
                <a:effectLst>
                  <a:outerShdw blurRad="38100" dist="38100" dir="2700000" algn="tl">
                    <a:srgbClr val="000000">
                      <a:alpha val="43137"/>
                    </a:srgbClr>
                  </a:outerShdw>
                </a:effectLst>
              </a:rPr>
              <a:t>Yes</a:t>
            </a:r>
          </a:p>
        </p:txBody>
      </p:sp>
    </p:spTree>
    <p:custDataLst>
      <p:tags r:id="rId1"/>
    </p:custDataLst>
    <p:extLst>
      <p:ext uri="{BB962C8B-B14F-4D97-AF65-F5344CB8AC3E}">
        <p14:creationId xmlns:p14="http://schemas.microsoft.com/office/powerpoint/2010/main" val="2332183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975C66D-9AFC-F547-8448-FD70728D9653}"/>
              </a:ext>
            </a:extLst>
          </p:cNvPr>
          <p:cNvPicPr>
            <a:picLocks noGrp="1" noChangeAspect="1"/>
          </p:cNvPicPr>
          <p:nvPr>
            <p:ph idx="1"/>
          </p:nvPr>
        </p:nvPicPr>
        <p:blipFill rotWithShape="1">
          <a:blip r:embed="rId3"/>
          <a:srcRect b="1689"/>
          <a:stretch/>
        </p:blipFill>
        <p:spPr>
          <a:xfrm>
            <a:off x="457200" y="1447801"/>
            <a:ext cx="8229600" cy="4530725"/>
          </a:xfrm>
          <a:prstGeom prst="rect">
            <a:avLst/>
          </a:prstGeom>
          <a:noFill/>
        </p:spPr>
      </p:pic>
      <p:sp>
        <p:nvSpPr>
          <p:cNvPr id="3" name="Title 2">
            <a:extLst>
              <a:ext uri="{FF2B5EF4-FFF2-40B4-BE49-F238E27FC236}">
                <a16:creationId xmlns:a16="http://schemas.microsoft.com/office/drawing/2014/main" id="{7276C495-D9A1-A241-96FF-75168F6E5174}"/>
              </a:ext>
            </a:extLst>
          </p:cNvPr>
          <p:cNvSpPr>
            <a:spLocks noGrp="1"/>
          </p:cNvSpPr>
          <p:nvPr>
            <p:ph type="title"/>
          </p:nvPr>
        </p:nvSpPr>
        <p:spPr>
          <a:xfrm>
            <a:off x="457200" y="277813"/>
            <a:ext cx="8229600" cy="1143000"/>
          </a:xfrm>
        </p:spPr>
        <p:txBody>
          <a:bodyPr wrap="square" anchor="ctr">
            <a:normAutofit fontScale="90000"/>
          </a:bodyPr>
          <a:lstStyle/>
          <a:p>
            <a:r>
              <a:rPr lang="en-US" sz="3600" dirty="0"/>
              <a:t>Why Compliance Works: </a:t>
            </a:r>
            <a:br>
              <a:rPr lang="en-US" sz="3600" dirty="0"/>
            </a:br>
            <a:r>
              <a:rPr lang="en-US" sz="3600" dirty="0"/>
              <a:t>Sorenson and </a:t>
            </a:r>
            <a:r>
              <a:rPr lang="en-US" sz="3600" dirty="0" err="1"/>
              <a:t>Hodza</a:t>
            </a:r>
            <a:endParaRPr lang="en-US" sz="3600" dirty="0"/>
          </a:p>
        </p:txBody>
      </p:sp>
    </p:spTree>
    <p:custDataLst>
      <p:tags r:id="rId1"/>
    </p:custDataLst>
    <p:extLst>
      <p:ext uri="{BB962C8B-B14F-4D97-AF65-F5344CB8AC3E}">
        <p14:creationId xmlns:p14="http://schemas.microsoft.com/office/powerpoint/2010/main" val="2050701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6C495-D9A1-A241-96FF-75168F6E5174}"/>
              </a:ext>
            </a:extLst>
          </p:cNvPr>
          <p:cNvSpPr>
            <a:spLocks noGrp="1"/>
          </p:cNvSpPr>
          <p:nvPr>
            <p:ph type="title"/>
          </p:nvPr>
        </p:nvSpPr>
        <p:spPr>
          <a:xfrm>
            <a:off x="457200" y="277813"/>
            <a:ext cx="8229600" cy="1143000"/>
          </a:xfrm>
        </p:spPr>
        <p:txBody>
          <a:bodyPr wrap="square" anchor="ctr">
            <a:normAutofit/>
          </a:bodyPr>
          <a:lstStyle/>
          <a:p>
            <a:pPr>
              <a:lnSpc>
                <a:spcPct val="90000"/>
              </a:lnSpc>
            </a:pPr>
            <a:r>
              <a:rPr lang="en-US" sz="3700"/>
              <a:t>Truckers Take on Human Trafficking</a:t>
            </a:r>
          </a:p>
        </p:txBody>
      </p:sp>
      <p:pic>
        <p:nvPicPr>
          <p:cNvPr id="4" name="Content Placeholder 3">
            <a:extLst>
              <a:ext uri="{FF2B5EF4-FFF2-40B4-BE49-F238E27FC236}">
                <a16:creationId xmlns:a16="http://schemas.microsoft.com/office/drawing/2014/main" id="{B3BC4F54-4BD4-204D-8AAC-F1BA0EB92964}"/>
              </a:ext>
            </a:extLst>
          </p:cNvPr>
          <p:cNvPicPr>
            <a:picLocks noGrp="1" noChangeAspect="1"/>
          </p:cNvPicPr>
          <p:nvPr>
            <p:ph sz="half" idx="1"/>
          </p:nvPr>
        </p:nvPicPr>
        <p:blipFill rotWithShape="1">
          <a:blip r:embed="rId2"/>
          <a:srcRect l="35679" r="14182" b="2"/>
          <a:stretch/>
        </p:blipFill>
        <p:spPr>
          <a:xfrm>
            <a:off x="457200" y="1447801"/>
            <a:ext cx="4038600" cy="4530725"/>
          </a:xfrm>
          <a:prstGeom prst="rect">
            <a:avLst/>
          </a:prstGeom>
          <a:noFill/>
        </p:spPr>
      </p:pic>
      <p:sp>
        <p:nvSpPr>
          <p:cNvPr id="13" name="Content Placeholder 3">
            <a:extLst>
              <a:ext uri="{FF2B5EF4-FFF2-40B4-BE49-F238E27FC236}">
                <a16:creationId xmlns:a16="http://schemas.microsoft.com/office/drawing/2014/main" id="{DD07A501-A3AF-44EC-B2CF-553E0DD01E7F}"/>
              </a:ext>
            </a:extLst>
          </p:cNvPr>
          <p:cNvSpPr>
            <a:spLocks noGrp="1"/>
          </p:cNvSpPr>
          <p:nvPr>
            <p:ph sz="half" idx="13"/>
          </p:nvPr>
        </p:nvSpPr>
        <p:spPr>
          <a:xfrm>
            <a:off x="4648200" y="1456190"/>
            <a:ext cx="4038600" cy="5123997"/>
          </a:xfrm>
        </p:spPr>
        <p:txBody>
          <a:bodyPr/>
          <a:lstStyle/>
          <a:p>
            <a:r>
              <a:rPr lang="en-US" sz="2500" dirty="0"/>
              <a:t>Jan. 2015, Kevin </a:t>
            </a:r>
            <a:r>
              <a:rPr lang="en-US" sz="2500" dirty="0" err="1"/>
              <a:t>Kimmell</a:t>
            </a:r>
            <a:r>
              <a:rPr lang="en-US" sz="2500" dirty="0"/>
              <a:t> taking break at VA truck stop</a:t>
            </a:r>
          </a:p>
          <a:p>
            <a:r>
              <a:rPr lang="en-US" sz="2500" dirty="0"/>
              <a:t>Noticed RV, rocking with blackened curtains</a:t>
            </a:r>
          </a:p>
          <a:p>
            <a:r>
              <a:rPr lang="en-US" sz="2500" dirty="0">
                <a:solidFill>
                  <a:srgbClr val="FFFF00"/>
                </a:solidFill>
              </a:rPr>
              <a:t>ALERT:</a:t>
            </a:r>
            <a:r>
              <a:rPr lang="en-US" sz="2500" dirty="0"/>
              <a:t> face of young woman, jerked away</a:t>
            </a:r>
          </a:p>
          <a:p>
            <a:r>
              <a:rPr lang="en-US" sz="2500" dirty="0">
                <a:solidFill>
                  <a:srgbClr val="FFFF00"/>
                </a:solidFill>
              </a:rPr>
              <a:t>Action:</a:t>
            </a:r>
            <a:r>
              <a:rPr lang="en-US" sz="2500" dirty="0"/>
              <a:t> called police</a:t>
            </a:r>
          </a:p>
          <a:p>
            <a:r>
              <a:rPr lang="en-US" sz="2500" dirty="0">
                <a:solidFill>
                  <a:srgbClr val="FFFF00"/>
                </a:solidFill>
              </a:rPr>
              <a:t>Meet Kevin </a:t>
            </a:r>
            <a:r>
              <a:rPr lang="en-US" sz="2500" dirty="0" err="1">
                <a:solidFill>
                  <a:srgbClr val="FFFF00"/>
                </a:solidFill>
              </a:rPr>
              <a:t>Kimmell</a:t>
            </a:r>
            <a:r>
              <a:rPr lang="en-US" sz="2500" dirty="0"/>
              <a:t>…. https://</a:t>
            </a:r>
            <a:r>
              <a:rPr lang="en-US" sz="2500" dirty="0" err="1"/>
              <a:t>www.youtube.com</a:t>
            </a:r>
            <a:r>
              <a:rPr lang="en-US" sz="2500" dirty="0"/>
              <a:t>/</a:t>
            </a:r>
            <a:r>
              <a:rPr lang="en-US" sz="2500" dirty="0" err="1"/>
              <a:t>watch?v</a:t>
            </a:r>
            <a:r>
              <a:rPr lang="en-US" sz="2500" dirty="0"/>
              <a:t>=CjUnjBmvyI0</a:t>
            </a:r>
          </a:p>
          <a:p>
            <a:endParaRPr lang="en-US" dirty="0"/>
          </a:p>
        </p:txBody>
      </p:sp>
    </p:spTree>
    <p:extLst>
      <p:ext uri="{BB962C8B-B14F-4D97-AF65-F5344CB8AC3E}">
        <p14:creationId xmlns:p14="http://schemas.microsoft.com/office/powerpoint/2010/main" val="182661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BE22B7-E700-B443-9710-13DD8EA308E9}"/>
              </a:ext>
            </a:extLst>
          </p:cNvPr>
          <p:cNvSpPr>
            <a:spLocks noGrp="1"/>
          </p:cNvSpPr>
          <p:nvPr>
            <p:ph idx="1"/>
          </p:nvPr>
        </p:nvSpPr>
        <p:spPr>
          <a:xfrm>
            <a:off x="178905" y="864704"/>
            <a:ext cx="8766312" cy="5893905"/>
          </a:xfrm>
        </p:spPr>
        <p:txBody>
          <a:bodyPr/>
          <a:lstStyle/>
          <a:p>
            <a:r>
              <a:rPr lang="en-US" dirty="0"/>
              <a:t>Signs of malnutrition, psychological and/or physical abuse</a:t>
            </a:r>
          </a:p>
          <a:p>
            <a:r>
              <a:rPr lang="en-US" dirty="0"/>
              <a:t>Appearance is unkempt, body odor and wearing the same clothing (unlaundered)</a:t>
            </a:r>
          </a:p>
          <a:p>
            <a:r>
              <a:rPr lang="en-US" dirty="0"/>
              <a:t>Has few or no personal belongings (particularly identification.)</a:t>
            </a:r>
          </a:p>
          <a:p>
            <a:r>
              <a:rPr lang="en-US" dirty="0"/>
              <a:t>Rarely allowed to travel alone; is often accompanied by someone or is dropped off and picked up. </a:t>
            </a:r>
          </a:p>
          <a:p>
            <a:endParaRPr lang="en-US" dirty="0"/>
          </a:p>
        </p:txBody>
      </p:sp>
      <p:sp>
        <p:nvSpPr>
          <p:cNvPr id="3" name="Title 2">
            <a:extLst>
              <a:ext uri="{FF2B5EF4-FFF2-40B4-BE49-F238E27FC236}">
                <a16:creationId xmlns:a16="http://schemas.microsoft.com/office/drawing/2014/main" id="{3CBE6264-035C-D34C-9CF5-9FB9FB9C2B55}"/>
              </a:ext>
            </a:extLst>
          </p:cNvPr>
          <p:cNvSpPr>
            <a:spLocks noGrp="1"/>
          </p:cNvSpPr>
          <p:nvPr>
            <p:ph type="title"/>
          </p:nvPr>
        </p:nvSpPr>
        <p:spPr>
          <a:xfrm>
            <a:off x="457200" y="99391"/>
            <a:ext cx="8229600" cy="934279"/>
          </a:xfrm>
        </p:spPr>
        <p:txBody>
          <a:bodyPr/>
          <a:lstStyle/>
          <a:p>
            <a:r>
              <a:rPr lang="en-US" sz="4200" dirty="0"/>
              <a:t>Human Trafficking: Indicators</a:t>
            </a:r>
          </a:p>
        </p:txBody>
      </p:sp>
    </p:spTree>
    <p:extLst>
      <p:ext uri="{BB962C8B-B14F-4D97-AF65-F5344CB8AC3E}">
        <p14:creationId xmlns:p14="http://schemas.microsoft.com/office/powerpoint/2010/main" val="2897318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BE22B7-E700-B443-9710-13DD8EA308E9}"/>
              </a:ext>
            </a:extLst>
          </p:cNvPr>
          <p:cNvSpPr>
            <a:spLocks noGrp="1"/>
          </p:cNvSpPr>
          <p:nvPr>
            <p:ph idx="1"/>
          </p:nvPr>
        </p:nvSpPr>
        <p:spPr>
          <a:xfrm>
            <a:off x="178905" y="1211283"/>
            <a:ext cx="8766312" cy="5547326"/>
          </a:xfrm>
        </p:spPr>
        <p:txBody>
          <a:bodyPr/>
          <a:lstStyle/>
          <a:p>
            <a:r>
              <a:rPr lang="en-US" dirty="0"/>
              <a:t>Do you keep your own money?</a:t>
            </a:r>
          </a:p>
          <a:p>
            <a:r>
              <a:rPr lang="en-US" dirty="0"/>
              <a:t>Does your family know where you are or how to contact you?  When was the last time you saw them?</a:t>
            </a:r>
          </a:p>
          <a:p>
            <a:r>
              <a:rPr lang="en-US" dirty="0"/>
              <a:t>Are you or have you been physically abused?</a:t>
            </a:r>
          </a:p>
          <a:p>
            <a:r>
              <a:rPr lang="en-US" dirty="0"/>
              <a:t>Has anyone threatened you or your family?  What are the threats?</a:t>
            </a:r>
          </a:p>
          <a:p>
            <a:endParaRPr lang="en-US" dirty="0"/>
          </a:p>
        </p:txBody>
      </p:sp>
      <p:sp>
        <p:nvSpPr>
          <p:cNvPr id="3" name="Title 2">
            <a:extLst>
              <a:ext uri="{FF2B5EF4-FFF2-40B4-BE49-F238E27FC236}">
                <a16:creationId xmlns:a16="http://schemas.microsoft.com/office/drawing/2014/main" id="{3CBE6264-035C-D34C-9CF5-9FB9FB9C2B55}"/>
              </a:ext>
            </a:extLst>
          </p:cNvPr>
          <p:cNvSpPr>
            <a:spLocks noGrp="1"/>
          </p:cNvSpPr>
          <p:nvPr>
            <p:ph type="title"/>
          </p:nvPr>
        </p:nvSpPr>
        <p:spPr>
          <a:xfrm>
            <a:off x="457200" y="99391"/>
            <a:ext cx="8229600" cy="934279"/>
          </a:xfrm>
        </p:spPr>
        <p:txBody>
          <a:bodyPr/>
          <a:lstStyle/>
          <a:p>
            <a:r>
              <a:rPr lang="en-US" sz="4200" dirty="0"/>
              <a:t>Human Trafficking: What to Ask</a:t>
            </a:r>
          </a:p>
        </p:txBody>
      </p:sp>
    </p:spTree>
    <p:extLst>
      <p:ext uri="{BB962C8B-B14F-4D97-AF65-F5344CB8AC3E}">
        <p14:creationId xmlns:p14="http://schemas.microsoft.com/office/powerpoint/2010/main" val="2543859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6563" y="813417"/>
            <a:ext cx="8870867" cy="2377043"/>
          </a:xfrm>
        </p:spPr>
        <p:txBody>
          <a:bodyPr/>
          <a:lstStyle/>
          <a:p>
            <a:pPr marL="0" indent="0">
              <a:buNone/>
            </a:pPr>
            <a:r>
              <a:rPr lang="en-US" sz="2600" dirty="0"/>
              <a:t>While traveling with your family on vacation, you stop at a rest area.  While in the restroom, you see a shaking young woman at the sink.  She has a black eye, bodily bruising and is gaunt.  On your way out, a man yells into the bathroom, “hurry up so you can get back to work!” What do you do?</a:t>
            </a:r>
          </a:p>
        </p:txBody>
      </p:sp>
      <p:sp>
        <p:nvSpPr>
          <p:cNvPr id="3" name="Title 2"/>
          <p:cNvSpPr>
            <a:spLocks noGrp="1"/>
          </p:cNvSpPr>
          <p:nvPr>
            <p:ph type="title"/>
          </p:nvPr>
        </p:nvSpPr>
        <p:spPr>
          <a:xfrm>
            <a:off x="238539" y="168965"/>
            <a:ext cx="8617226" cy="781061"/>
          </a:xfrm>
        </p:spPr>
        <p:txBody>
          <a:bodyPr/>
          <a:lstStyle/>
          <a:p>
            <a:r>
              <a:rPr lang="en-US" sz="4000" b="1" dirty="0"/>
              <a:t>Discussion Table</a:t>
            </a:r>
          </a:p>
        </p:txBody>
      </p:sp>
      <p:graphicFrame>
        <p:nvGraphicFramePr>
          <p:cNvPr id="4" name="Table 3"/>
          <p:cNvGraphicFramePr>
            <a:graphicFrameLocks noGrp="1"/>
          </p:cNvGraphicFramePr>
          <p:nvPr>
            <p:extLst>
              <p:ext uri="{D42A27DB-BD31-4B8C-83A1-F6EECF244321}">
                <p14:modId xmlns:p14="http://schemas.microsoft.com/office/powerpoint/2010/main" val="758235852"/>
              </p:ext>
            </p:extLst>
          </p:nvPr>
        </p:nvGraphicFramePr>
        <p:xfrm>
          <a:off x="457199" y="3478698"/>
          <a:ext cx="8229597" cy="3158104"/>
        </p:xfrm>
        <a:graphic>
          <a:graphicData uri="http://schemas.openxmlformats.org/drawingml/2006/table">
            <a:tbl>
              <a:tblPr firstRow="1" bandRow="1">
                <a:tableStyleId>{91EBBBCC-DAD2-459C-BE2E-F6DE35CF9A28}</a:tableStyleId>
              </a:tblPr>
              <a:tblGrid>
                <a:gridCol w="2743199">
                  <a:extLst>
                    <a:ext uri="{9D8B030D-6E8A-4147-A177-3AD203B41FA5}">
                      <a16:colId xmlns:a16="http://schemas.microsoft.com/office/drawing/2014/main" val="20000"/>
                    </a:ext>
                  </a:extLst>
                </a:gridCol>
                <a:gridCol w="2743199">
                  <a:extLst>
                    <a:ext uri="{9D8B030D-6E8A-4147-A177-3AD203B41FA5}">
                      <a16:colId xmlns:a16="http://schemas.microsoft.com/office/drawing/2014/main" val="20001"/>
                    </a:ext>
                  </a:extLst>
                </a:gridCol>
                <a:gridCol w="2743199">
                  <a:extLst>
                    <a:ext uri="{9D8B030D-6E8A-4147-A177-3AD203B41FA5}">
                      <a16:colId xmlns:a16="http://schemas.microsoft.com/office/drawing/2014/main" val="20002"/>
                    </a:ext>
                  </a:extLst>
                </a:gridCol>
              </a:tblGrid>
              <a:tr h="394763">
                <a:tc>
                  <a:txBody>
                    <a:bodyPr/>
                    <a:lstStyle/>
                    <a:p>
                      <a:endParaRPr lang="en-US" sz="1400" dirty="0">
                        <a:solidFill>
                          <a:srgbClr val="C00000"/>
                        </a:solidFill>
                      </a:endParaRPr>
                    </a:p>
                  </a:txBody>
                  <a:tcPr marL="68580" marR="68580" marT="34290" marB="34290"/>
                </a:tc>
                <a:tc>
                  <a:txBody>
                    <a:bodyPr/>
                    <a:lstStyle/>
                    <a:p>
                      <a:endParaRPr lang="en-US" sz="1400" dirty="0"/>
                    </a:p>
                  </a:txBody>
                  <a:tcPr marL="68580" marR="68580" marT="34290" marB="34290"/>
                </a:tc>
                <a:tc>
                  <a:txBody>
                    <a:bodyPr/>
                    <a:lstStyle/>
                    <a:p>
                      <a:endParaRPr lang="en-US" sz="1400" dirty="0">
                        <a:solidFill>
                          <a:srgbClr val="C00000"/>
                        </a:solidFill>
                      </a:endParaRPr>
                    </a:p>
                  </a:txBody>
                  <a:tcPr marL="68580" marR="68580" marT="34290" marB="34290"/>
                </a:tc>
                <a:extLst>
                  <a:ext uri="{0D108BD9-81ED-4DB2-BD59-A6C34878D82A}">
                    <a16:rowId xmlns:a16="http://schemas.microsoft.com/office/drawing/2014/main" val="10000"/>
                  </a:ext>
                </a:extLst>
              </a:tr>
              <a:tr h="394763">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1"/>
                  </a:ext>
                </a:extLst>
              </a:tr>
              <a:tr h="394763">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2"/>
                  </a:ext>
                </a:extLst>
              </a:tr>
              <a:tr h="394763">
                <a:tc>
                  <a:txBody>
                    <a:bodyPr/>
                    <a:lstStyle/>
                    <a:p>
                      <a:endParaRPr lang="en-US" sz="140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3"/>
                  </a:ext>
                </a:extLst>
              </a:tr>
              <a:tr h="394763">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4"/>
                  </a:ext>
                </a:extLst>
              </a:tr>
              <a:tr h="394763">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5"/>
                  </a:ext>
                </a:extLst>
              </a:tr>
              <a:tr h="394763">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6"/>
                  </a:ext>
                </a:extLst>
              </a:tr>
              <a:tr h="394763">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7"/>
                  </a:ext>
                </a:extLst>
              </a:tr>
            </a:tbl>
          </a:graphicData>
        </a:graphic>
      </p:graphicFrame>
      <p:cxnSp>
        <p:nvCxnSpPr>
          <p:cNvPr id="6" name="Straight Connector 5"/>
          <p:cNvCxnSpPr>
            <a:cxnSpLocks/>
            <a:stCxn id="2" idx="2"/>
            <a:endCxn id="4" idx="2"/>
          </p:cNvCxnSpPr>
          <p:nvPr/>
        </p:nvCxnSpPr>
        <p:spPr bwMode="auto">
          <a:xfrm>
            <a:off x="4571997" y="3190460"/>
            <a:ext cx="0" cy="3446342"/>
          </a:xfrm>
          <a:prstGeom prst="line">
            <a:avLst/>
          </a:prstGeom>
          <a:noFill/>
          <a:ln w="117475" cap="flat" cmpd="sng" algn="ctr">
            <a:solidFill>
              <a:srgbClr val="0033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88963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099" name="Rectangle 11"/>
          <p:cNvSpPr>
            <a:spLocks noGrp="1" noChangeArrowheads="1"/>
          </p:cNvSpPr>
          <p:nvPr>
            <p:ph idx="1"/>
          </p:nvPr>
        </p:nvSpPr>
        <p:spPr>
          <a:xfrm>
            <a:off x="149088" y="1202635"/>
            <a:ext cx="8875642" cy="5377552"/>
          </a:xfrm>
        </p:spPr>
        <p:txBody>
          <a:bodyPr/>
          <a:lstStyle/>
          <a:p>
            <a:pPr eaLnBrk="1" hangingPunct="1">
              <a:defRPr/>
            </a:pPr>
            <a:r>
              <a:rPr lang="en-US" dirty="0"/>
              <a:t>Form of modern-day slavery that involves the exploitation of persons for </a:t>
            </a:r>
            <a:r>
              <a:rPr lang="en-US" dirty="0">
                <a:solidFill>
                  <a:srgbClr val="FFFF00"/>
                </a:solidFill>
              </a:rPr>
              <a:t>commercial sex </a:t>
            </a:r>
            <a:r>
              <a:rPr lang="en-US" dirty="0"/>
              <a:t>or </a:t>
            </a:r>
            <a:r>
              <a:rPr lang="en-US" dirty="0">
                <a:solidFill>
                  <a:srgbClr val="FFFF00"/>
                </a:solidFill>
              </a:rPr>
              <a:t>forced labor </a:t>
            </a:r>
          </a:p>
          <a:p>
            <a:pPr marL="0" indent="0" eaLnBrk="1" hangingPunct="1">
              <a:buNone/>
              <a:defRPr/>
            </a:pPr>
            <a:endParaRPr lang="en-US" dirty="0">
              <a:solidFill>
                <a:srgbClr val="FFFF00"/>
              </a:solidFill>
            </a:endParaRPr>
          </a:p>
          <a:p>
            <a:pPr eaLnBrk="1" hangingPunct="1">
              <a:defRPr/>
            </a:pPr>
            <a:r>
              <a:rPr lang="en-US" dirty="0"/>
              <a:t>Often involves crossing an international border but </a:t>
            </a:r>
            <a:r>
              <a:rPr lang="en-US" dirty="0">
                <a:solidFill>
                  <a:srgbClr val="FFFF00"/>
                </a:solidFill>
              </a:rPr>
              <a:t>does not require movement</a:t>
            </a:r>
          </a:p>
          <a:p>
            <a:pPr marL="0" indent="0" eaLnBrk="1" hangingPunct="1">
              <a:buNone/>
              <a:defRPr/>
            </a:pPr>
            <a:endParaRPr lang="en-US" dirty="0">
              <a:solidFill>
                <a:srgbClr val="FFFF00"/>
              </a:solidFill>
            </a:endParaRPr>
          </a:p>
          <a:p>
            <a:pPr eaLnBrk="1" hangingPunct="1">
              <a:defRPr/>
            </a:pPr>
            <a:r>
              <a:rPr lang="en-US" dirty="0"/>
              <a:t>Traffickers use </a:t>
            </a:r>
            <a:r>
              <a:rPr lang="en-US" i="1" dirty="0">
                <a:solidFill>
                  <a:srgbClr val="FFFF00"/>
                </a:solidFill>
              </a:rPr>
              <a:t>force</a:t>
            </a:r>
            <a:r>
              <a:rPr lang="en-US" i="1" dirty="0"/>
              <a:t>, </a:t>
            </a:r>
            <a:r>
              <a:rPr lang="en-US" i="1" dirty="0">
                <a:solidFill>
                  <a:srgbClr val="FFFF00"/>
                </a:solidFill>
              </a:rPr>
              <a:t>fraud</a:t>
            </a:r>
            <a:r>
              <a:rPr lang="en-US" i="1" dirty="0"/>
              <a:t>, or </a:t>
            </a:r>
            <a:r>
              <a:rPr lang="en-US" i="1" dirty="0">
                <a:solidFill>
                  <a:srgbClr val="FFFF00"/>
                </a:solidFill>
              </a:rPr>
              <a:t>coercion</a:t>
            </a:r>
            <a:r>
              <a:rPr lang="en-US" dirty="0"/>
              <a:t> to control their victims</a:t>
            </a:r>
          </a:p>
        </p:txBody>
      </p:sp>
      <p:sp>
        <p:nvSpPr>
          <p:cNvPr id="5122" name="Rectangle 10"/>
          <p:cNvSpPr>
            <a:spLocks noGrp="1" noChangeArrowheads="1"/>
          </p:cNvSpPr>
          <p:nvPr>
            <p:ph type="title"/>
          </p:nvPr>
        </p:nvSpPr>
        <p:spPr>
          <a:xfrm>
            <a:off x="119269" y="69574"/>
            <a:ext cx="8875643" cy="1133061"/>
          </a:xfrm>
        </p:spPr>
        <p:txBody>
          <a:bodyPr/>
          <a:lstStyle/>
          <a:p>
            <a:pPr algn="ctr" eaLnBrk="1" hangingPunct="1"/>
            <a:r>
              <a:rPr lang="en-US" sz="4200" b="1" dirty="0">
                <a:solidFill>
                  <a:srgbClr val="FFFF00"/>
                </a:solidFill>
              </a:rPr>
              <a:t>Human Trafficking In a Nutshell</a:t>
            </a:r>
          </a:p>
        </p:txBody>
      </p:sp>
    </p:spTree>
    <p:custDataLst>
      <p:tags r:id="rId2"/>
    </p:custDataLst>
    <p:extLst>
      <p:ext uri="{BB962C8B-B14F-4D97-AF65-F5344CB8AC3E}">
        <p14:creationId xmlns:p14="http://schemas.microsoft.com/office/powerpoint/2010/main" val="154309142"/>
      </p:ext>
    </p:extLst>
  </p:cSld>
  <p:clrMapOvr>
    <a:overrideClrMapping bg1="dk2" tx1="lt1" bg2="dk1"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BE22B7-E700-B443-9710-13DD8EA308E9}"/>
              </a:ext>
            </a:extLst>
          </p:cNvPr>
          <p:cNvSpPr>
            <a:spLocks noGrp="1"/>
          </p:cNvSpPr>
          <p:nvPr>
            <p:ph idx="1"/>
          </p:nvPr>
        </p:nvSpPr>
        <p:spPr>
          <a:xfrm>
            <a:off x="178905" y="1211283"/>
            <a:ext cx="8766312" cy="5547326"/>
          </a:xfrm>
        </p:spPr>
        <p:txBody>
          <a:bodyPr/>
          <a:lstStyle/>
          <a:p>
            <a:r>
              <a:rPr lang="en-US" dirty="0"/>
              <a:t>Alert a store manager or clerk (many are trained in how to respond)</a:t>
            </a:r>
          </a:p>
          <a:p>
            <a:r>
              <a:rPr lang="en-US" dirty="0"/>
              <a:t>Contact law enforcement directly and report suspected trafficking</a:t>
            </a:r>
          </a:p>
          <a:p>
            <a:r>
              <a:rPr lang="en-US" dirty="0"/>
              <a:t>Collect the make, model, color and license plate of the vehicle</a:t>
            </a:r>
          </a:p>
          <a:p>
            <a:r>
              <a:rPr lang="en-US" dirty="0">
                <a:solidFill>
                  <a:srgbClr val="FFFF00"/>
                </a:solidFill>
              </a:rPr>
              <a:t>DO NOT ATTEMPT</a:t>
            </a:r>
            <a:r>
              <a:rPr lang="en-US" dirty="0"/>
              <a:t> a personal rescue or intervention.  This can pose a risk of danger to yourself or the victim.</a:t>
            </a:r>
          </a:p>
          <a:p>
            <a:endParaRPr lang="en-US" dirty="0"/>
          </a:p>
        </p:txBody>
      </p:sp>
      <p:sp>
        <p:nvSpPr>
          <p:cNvPr id="3" name="Title 2">
            <a:extLst>
              <a:ext uri="{FF2B5EF4-FFF2-40B4-BE49-F238E27FC236}">
                <a16:creationId xmlns:a16="http://schemas.microsoft.com/office/drawing/2014/main" id="{3CBE6264-035C-D34C-9CF5-9FB9FB9C2B55}"/>
              </a:ext>
            </a:extLst>
          </p:cNvPr>
          <p:cNvSpPr>
            <a:spLocks noGrp="1"/>
          </p:cNvSpPr>
          <p:nvPr>
            <p:ph type="title"/>
          </p:nvPr>
        </p:nvSpPr>
        <p:spPr>
          <a:xfrm>
            <a:off x="457200" y="99391"/>
            <a:ext cx="8229600" cy="934279"/>
          </a:xfrm>
        </p:spPr>
        <p:txBody>
          <a:bodyPr/>
          <a:lstStyle/>
          <a:p>
            <a:r>
              <a:rPr lang="en-US" sz="4200" dirty="0"/>
              <a:t>Human Trafficking: What to Do</a:t>
            </a:r>
          </a:p>
        </p:txBody>
      </p:sp>
    </p:spTree>
    <p:extLst>
      <p:ext uri="{BB962C8B-B14F-4D97-AF65-F5344CB8AC3E}">
        <p14:creationId xmlns:p14="http://schemas.microsoft.com/office/powerpoint/2010/main" val="1146934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sz="3400" dirty="0"/>
              <a:t>PTSD symptoms:</a:t>
            </a:r>
          </a:p>
          <a:p>
            <a:pPr marL="0" indent="0">
              <a:lnSpc>
                <a:spcPts val="1500"/>
              </a:lnSpc>
              <a:buFontTx/>
              <a:buNone/>
              <a:defRPr/>
            </a:pPr>
            <a:endParaRPr lang="en-US" sz="3400" dirty="0"/>
          </a:p>
          <a:p>
            <a:pPr lvl="1">
              <a:defRPr/>
            </a:pPr>
            <a:r>
              <a:rPr lang="en-US" sz="3400" dirty="0"/>
              <a:t>Nightmares &amp; flashbacks</a:t>
            </a:r>
          </a:p>
          <a:p>
            <a:pPr lvl="1">
              <a:defRPr/>
            </a:pPr>
            <a:r>
              <a:rPr lang="en-US" sz="3400" dirty="0"/>
              <a:t>Unexplained mood swings</a:t>
            </a:r>
          </a:p>
          <a:p>
            <a:pPr lvl="1">
              <a:defRPr/>
            </a:pPr>
            <a:r>
              <a:rPr lang="en-US" sz="3400" dirty="0"/>
              <a:t>Anxiety &amp; depression</a:t>
            </a:r>
          </a:p>
          <a:p>
            <a:pPr lvl="1">
              <a:defRPr/>
            </a:pPr>
            <a:r>
              <a:rPr lang="en-US" sz="3400" dirty="0">
                <a:solidFill>
                  <a:srgbClr val="FFFF00"/>
                </a:solidFill>
              </a:rPr>
              <a:t>Dissociation</a:t>
            </a:r>
          </a:p>
          <a:p>
            <a:pPr lvl="1">
              <a:defRPr/>
            </a:pPr>
            <a:r>
              <a:rPr lang="en-US" sz="3400" dirty="0"/>
              <a:t>Hypervigilance</a:t>
            </a:r>
          </a:p>
          <a:p>
            <a:pPr lvl="1">
              <a:defRPr/>
            </a:pPr>
            <a:r>
              <a:rPr lang="en-US" sz="3400" dirty="0"/>
              <a:t>Distorted sense of “normal”</a:t>
            </a:r>
          </a:p>
          <a:p>
            <a:pPr marL="0" lvl="0" indent="0">
              <a:buNone/>
            </a:pPr>
            <a:endParaRPr lang="en-US" altLang="en-US" sz="3200" dirty="0">
              <a:solidFill>
                <a:srgbClr val="FFFFFF"/>
              </a:solidFill>
            </a:endParaRPr>
          </a:p>
        </p:txBody>
      </p:sp>
      <p:sp>
        <p:nvSpPr>
          <p:cNvPr id="3" name="Title 2"/>
          <p:cNvSpPr>
            <a:spLocks noGrp="1"/>
          </p:cNvSpPr>
          <p:nvPr>
            <p:ph type="title"/>
          </p:nvPr>
        </p:nvSpPr>
        <p:spPr/>
        <p:txBody>
          <a:bodyPr/>
          <a:lstStyle/>
          <a:p>
            <a:r>
              <a:rPr lang="en-US" b="1" dirty="0"/>
              <a:t>Impact: Trauma Trafficking</a:t>
            </a:r>
          </a:p>
        </p:txBody>
      </p:sp>
    </p:spTree>
    <p:extLst>
      <p:ext uri="{BB962C8B-B14F-4D97-AF65-F5344CB8AC3E}">
        <p14:creationId xmlns:p14="http://schemas.microsoft.com/office/powerpoint/2010/main" val="22077402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sz="3400" dirty="0"/>
              <a:t>Victim may not self identify as victim</a:t>
            </a:r>
          </a:p>
          <a:p>
            <a:pPr marL="0" indent="0">
              <a:lnSpc>
                <a:spcPts val="1200"/>
              </a:lnSpc>
              <a:buNone/>
              <a:defRPr/>
            </a:pPr>
            <a:endParaRPr lang="en-US" sz="3400" dirty="0"/>
          </a:p>
          <a:p>
            <a:pPr>
              <a:defRPr/>
            </a:pPr>
            <a:r>
              <a:rPr lang="en-US" sz="3400" dirty="0"/>
              <a:t>May </a:t>
            </a:r>
            <a:r>
              <a:rPr lang="en-US" sz="3400" dirty="0">
                <a:solidFill>
                  <a:srgbClr val="FFFF00"/>
                </a:solidFill>
              </a:rPr>
              <a:t>“block out” </a:t>
            </a:r>
            <a:r>
              <a:rPr lang="en-US" sz="3400" dirty="0"/>
              <a:t>painful memories</a:t>
            </a:r>
          </a:p>
          <a:p>
            <a:pPr marL="0" indent="0">
              <a:lnSpc>
                <a:spcPts val="1000"/>
              </a:lnSpc>
              <a:buFontTx/>
              <a:buNone/>
              <a:defRPr/>
            </a:pPr>
            <a:endParaRPr lang="en-US" sz="3400" dirty="0"/>
          </a:p>
          <a:p>
            <a:pPr>
              <a:defRPr/>
            </a:pPr>
            <a:r>
              <a:rPr lang="en-US" sz="3400" dirty="0">
                <a:solidFill>
                  <a:srgbClr val="FFFF00"/>
                </a:solidFill>
              </a:rPr>
              <a:t>Victim’s story may change over time</a:t>
            </a:r>
          </a:p>
          <a:p>
            <a:pPr marL="0" indent="0">
              <a:lnSpc>
                <a:spcPts val="1000"/>
              </a:lnSpc>
              <a:buFontTx/>
              <a:buNone/>
              <a:defRPr/>
            </a:pPr>
            <a:endParaRPr lang="en-US" sz="3400" dirty="0"/>
          </a:p>
          <a:p>
            <a:pPr>
              <a:defRPr/>
            </a:pPr>
            <a:r>
              <a:rPr lang="en-US" sz="3400" dirty="0"/>
              <a:t>Victim may </a:t>
            </a:r>
            <a:r>
              <a:rPr lang="en-US" sz="3400" dirty="0">
                <a:solidFill>
                  <a:srgbClr val="FFFF00"/>
                </a:solidFill>
              </a:rPr>
              <a:t>try to protect his/her trafficker</a:t>
            </a:r>
            <a:r>
              <a:rPr lang="en-US" sz="3400" dirty="0"/>
              <a:t> or refuse to testify against them </a:t>
            </a:r>
          </a:p>
          <a:p>
            <a:pPr marL="0" indent="0">
              <a:lnSpc>
                <a:spcPts val="1000"/>
              </a:lnSpc>
              <a:buNone/>
              <a:defRPr/>
            </a:pPr>
            <a:endParaRPr lang="en-US" sz="2800" dirty="0"/>
          </a:p>
          <a:p>
            <a:pPr marL="0" lvl="0" indent="0">
              <a:buNone/>
            </a:pPr>
            <a:endParaRPr lang="en-US" altLang="en-US" sz="3200" dirty="0">
              <a:solidFill>
                <a:srgbClr val="FFFFFF"/>
              </a:solidFill>
            </a:endParaRPr>
          </a:p>
        </p:txBody>
      </p:sp>
      <p:sp>
        <p:nvSpPr>
          <p:cNvPr id="3" name="Title 2"/>
          <p:cNvSpPr>
            <a:spLocks noGrp="1"/>
          </p:cNvSpPr>
          <p:nvPr>
            <p:ph type="title"/>
          </p:nvPr>
        </p:nvSpPr>
        <p:spPr/>
        <p:txBody>
          <a:bodyPr/>
          <a:lstStyle/>
          <a:p>
            <a:r>
              <a:rPr lang="en-US" b="1" dirty="0"/>
              <a:t>Trafficking Victims in Court</a:t>
            </a:r>
          </a:p>
        </p:txBody>
      </p:sp>
    </p:spTree>
    <p:extLst>
      <p:ext uri="{BB962C8B-B14F-4D97-AF65-F5344CB8AC3E}">
        <p14:creationId xmlns:p14="http://schemas.microsoft.com/office/powerpoint/2010/main" val="138900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9148" y="1133061"/>
            <a:ext cx="8915400" cy="5247861"/>
          </a:xfrm>
        </p:spPr>
        <p:txBody>
          <a:bodyPr/>
          <a:lstStyle/>
          <a:p>
            <a:pPr marL="0" indent="0" algn="ctr">
              <a:buNone/>
            </a:pPr>
            <a:endParaRPr lang="en-US" sz="3000" b="1" i="1" dirty="0">
              <a:solidFill>
                <a:srgbClr val="FFFF00"/>
              </a:solidFill>
            </a:endParaRPr>
          </a:p>
          <a:p>
            <a:pPr marL="0" indent="0" algn="ctr">
              <a:buNone/>
            </a:pPr>
            <a:r>
              <a:rPr lang="en-US" sz="2800" b="1" i="1" dirty="0">
                <a:solidFill>
                  <a:srgbClr val="FFFF00"/>
                </a:solidFill>
              </a:rPr>
              <a:t>National Human Trafficking Hotline</a:t>
            </a:r>
          </a:p>
          <a:p>
            <a:pPr marL="0" indent="0" algn="ctr">
              <a:buNone/>
            </a:pPr>
            <a:r>
              <a:rPr lang="en-US" sz="2800" dirty="0"/>
              <a:t>1-888-373-7888</a:t>
            </a:r>
          </a:p>
          <a:p>
            <a:pPr marL="0" indent="0" algn="ctr">
              <a:buNone/>
            </a:pPr>
            <a:endParaRPr lang="en-US" sz="2800" dirty="0"/>
          </a:p>
          <a:p>
            <a:pPr marL="0" indent="0" algn="ctr">
              <a:buNone/>
            </a:pPr>
            <a:r>
              <a:rPr lang="en-US" sz="2800" dirty="0"/>
              <a:t>Or any of these government or government-affiliated sites: </a:t>
            </a:r>
          </a:p>
          <a:p>
            <a:pPr marL="0" indent="0" algn="ctr">
              <a:buNone/>
            </a:pPr>
            <a:r>
              <a:rPr lang="en-US" sz="2800" dirty="0" err="1">
                <a:solidFill>
                  <a:srgbClr val="FFFF00"/>
                </a:solidFill>
              </a:rPr>
              <a:t>www.justice.gov</a:t>
            </a:r>
            <a:r>
              <a:rPr lang="en-US" sz="2800" dirty="0">
                <a:solidFill>
                  <a:srgbClr val="FFFF00"/>
                </a:solidFill>
              </a:rPr>
              <a:t>	   </a:t>
            </a:r>
          </a:p>
          <a:p>
            <a:pPr marL="0" indent="0" algn="ctr">
              <a:buNone/>
            </a:pPr>
            <a:r>
              <a:rPr lang="en-US" sz="2800" dirty="0" err="1"/>
              <a:t>OJJDP.OJP.gov</a:t>
            </a:r>
            <a:endParaRPr lang="en-US" sz="2800" dirty="0"/>
          </a:p>
          <a:p>
            <a:pPr marL="0" indent="0" algn="ctr">
              <a:buNone/>
            </a:pPr>
            <a:r>
              <a:rPr lang="en-US" sz="2800" dirty="0" err="1"/>
              <a:t>DHS.gov</a:t>
            </a:r>
            <a:endParaRPr lang="en-US" sz="2800" dirty="0"/>
          </a:p>
          <a:p>
            <a:pPr marL="0" indent="0" algn="ctr">
              <a:buNone/>
            </a:pPr>
            <a:r>
              <a:rPr lang="en-US" sz="2800" dirty="0" err="1">
                <a:solidFill>
                  <a:srgbClr val="FFFF00"/>
                </a:solidFill>
              </a:rPr>
              <a:t>Polarisproject.org</a:t>
            </a:r>
            <a:endParaRPr lang="en-US" sz="2800" dirty="0">
              <a:solidFill>
                <a:srgbClr val="FFFF00"/>
              </a:solidFill>
            </a:endParaRPr>
          </a:p>
          <a:p>
            <a:pPr marL="0" indent="0">
              <a:lnSpc>
                <a:spcPts val="1600"/>
              </a:lnSpc>
              <a:buNone/>
            </a:pPr>
            <a:endParaRPr lang="en-US" dirty="0">
              <a:solidFill>
                <a:srgbClr val="FFFF00"/>
              </a:solidFill>
            </a:endParaRPr>
          </a:p>
          <a:p>
            <a:pPr marL="0" indent="0">
              <a:buNone/>
            </a:pPr>
            <a:endParaRPr lang="en-US" dirty="0">
              <a:solidFill>
                <a:srgbClr val="FFFF00"/>
              </a:solidFill>
            </a:endParaRPr>
          </a:p>
          <a:p>
            <a:pPr marL="0" indent="0">
              <a:buNone/>
            </a:pPr>
            <a:endParaRPr lang="en-US" dirty="0">
              <a:solidFill>
                <a:srgbClr val="FFFF00"/>
              </a:solidFill>
            </a:endParaRPr>
          </a:p>
        </p:txBody>
      </p:sp>
      <p:sp>
        <p:nvSpPr>
          <p:cNvPr id="3" name="Title 2"/>
          <p:cNvSpPr>
            <a:spLocks noGrp="1"/>
          </p:cNvSpPr>
          <p:nvPr>
            <p:ph type="title"/>
          </p:nvPr>
        </p:nvSpPr>
        <p:spPr>
          <a:xfrm>
            <a:off x="457200" y="89452"/>
            <a:ext cx="8229600" cy="1182757"/>
          </a:xfrm>
        </p:spPr>
        <p:txBody>
          <a:bodyPr/>
          <a:lstStyle/>
          <a:p>
            <a:r>
              <a:rPr lang="en-US" b="1" dirty="0"/>
              <a:t>Resources</a:t>
            </a:r>
          </a:p>
        </p:txBody>
      </p:sp>
    </p:spTree>
    <p:extLst>
      <p:ext uri="{BB962C8B-B14F-4D97-AF65-F5344CB8AC3E}">
        <p14:creationId xmlns:p14="http://schemas.microsoft.com/office/powerpoint/2010/main" val="3709346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06897"/>
            <a:ext cx="8229600" cy="5471630"/>
          </a:xfrm>
        </p:spPr>
        <p:txBody>
          <a:bodyPr/>
          <a:lstStyle/>
          <a:p>
            <a:endParaRPr lang="en-US" dirty="0"/>
          </a:p>
          <a:p>
            <a:pPr marL="0" indent="0" algn="ctr">
              <a:buNone/>
            </a:pPr>
            <a:endParaRPr lang="en-US" sz="4000" dirty="0">
              <a:solidFill>
                <a:srgbClr val="FFFF00"/>
              </a:solidFill>
            </a:endParaRPr>
          </a:p>
        </p:txBody>
      </p:sp>
      <p:sp>
        <p:nvSpPr>
          <p:cNvPr id="3" name="Title 2"/>
          <p:cNvSpPr>
            <a:spLocks noGrp="1"/>
          </p:cNvSpPr>
          <p:nvPr>
            <p:ph type="title"/>
          </p:nvPr>
        </p:nvSpPr>
        <p:spPr>
          <a:xfrm>
            <a:off x="457200" y="1689652"/>
            <a:ext cx="8229600" cy="3647661"/>
          </a:xfrm>
        </p:spPr>
        <p:txBody>
          <a:bodyPr/>
          <a:lstStyle/>
          <a:p>
            <a:r>
              <a:rPr lang="en-US" sz="8800" b="1" i="1" dirty="0"/>
              <a:t>Thank You!</a:t>
            </a:r>
          </a:p>
        </p:txBody>
      </p:sp>
    </p:spTree>
    <p:extLst>
      <p:ext uri="{BB962C8B-B14F-4D97-AF65-F5344CB8AC3E}">
        <p14:creationId xmlns:p14="http://schemas.microsoft.com/office/powerpoint/2010/main" val="175845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99391"/>
            <a:ext cx="8610600" cy="1113459"/>
          </a:xfrm>
        </p:spPr>
        <p:txBody>
          <a:bodyPr/>
          <a:lstStyle/>
          <a:p>
            <a:pPr algn="ctr"/>
            <a:r>
              <a:rPr lang="en-US" sz="4000" b="1" dirty="0">
                <a:solidFill>
                  <a:srgbClr val="FFFF00"/>
                </a:solidFill>
                <a:effectLst/>
                <a:latin typeface="+mn-lt"/>
              </a:rPr>
              <a:t>Women Make Up 70% of T</a:t>
            </a:r>
            <a:r>
              <a:rPr lang="en-US" sz="4000" b="1" dirty="0">
                <a:solidFill>
                  <a:srgbClr val="FFFF00"/>
                </a:solidFill>
                <a:latin typeface="+mn-lt"/>
              </a:rPr>
              <a:t>rafficked</a:t>
            </a:r>
            <a:r>
              <a:rPr lang="en-US" sz="4000" b="1" dirty="0">
                <a:solidFill>
                  <a:srgbClr val="FFFF00"/>
                </a:solidFill>
                <a:effectLst/>
                <a:latin typeface="+mn-lt"/>
              </a:rPr>
              <a:t> Victims Worldwide</a:t>
            </a:r>
          </a:p>
        </p:txBody>
      </p:sp>
      <p:pic>
        <p:nvPicPr>
          <p:cNvPr id="101378" name="Picture 2" descr="http://pkmohan.files.wordpress.com/2010/07/young_women_in_brothel.jpg"/>
          <p:cNvPicPr>
            <a:picLocks noChangeAspect="1" noChangeArrowheads="1"/>
          </p:cNvPicPr>
          <p:nvPr/>
        </p:nvPicPr>
        <p:blipFill>
          <a:blip r:embed="rId3" cstate="print"/>
          <a:srcRect/>
          <a:stretch>
            <a:fillRect/>
          </a:stretch>
        </p:blipFill>
        <p:spPr bwMode="auto">
          <a:xfrm>
            <a:off x="155576" y="1476375"/>
            <a:ext cx="4346708" cy="2857500"/>
          </a:xfrm>
          <a:prstGeom prst="rect">
            <a:avLst/>
          </a:prstGeom>
          <a:noFill/>
          <a:ln w="25400">
            <a:solidFill>
              <a:srgbClr val="000000"/>
            </a:solidFill>
          </a:ln>
          <a:effectLst>
            <a:outerShdw blurRad="50800" dist="50800" dir="5400000" sx="104000" sy="104000" algn="ctr" rotWithShape="0">
              <a:srgbClr val="000000">
                <a:alpha val="43137"/>
              </a:srgbClr>
            </a:outerShdw>
          </a:effectLst>
        </p:spPr>
      </p:pic>
      <p:pic>
        <p:nvPicPr>
          <p:cNvPr id="101380" name="Picture 4" descr="http://www.cnn.com/video/world/2010/01/12/martin.mexico.human.traffic.channel4.640x480.jpg"/>
          <p:cNvPicPr>
            <a:picLocks noChangeAspect="1" noChangeArrowheads="1"/>
          </p:cNvPicPr>
          <p:nvPr/>
        </p:nvPicPr>
        <p:blipFill>
          <a:blip r:embed="rId4" cstate="print"/>
          <a:srcRect/>
          <a:stretch>
            <a:fillRect/>
          </a:stretch>
        </p:blipFill>
        <p:spPr bwMode="auto">
          <a:xfrm>
            <a:off x="3802063" y="3776662"/>
            <a:ext cx="5122333" cy="2881313"/>
          </a:xfrm>
          <a:prstGeom prst="rect">
            <a:avLst/>
          </a:prstGeom>
          <a:noFill/>
          <a:ln w="22225">
            <a:solidFill>
              <a:srgbClr val="000000"/>
            </a:solidFill>
          </a:ln>
          <a:effectLst>
            <a:outerShdw blurRad="50800" dist="50800" dir="5400000" sx="104000" sy="104000" algn="ctr" rotWithShape="0">
              <a:srgbClr val="000000">
                <a:alpha val="43137"/>
              </a:srgbClr>
            </a:outerShdw>
          </a:effectLst>
        </p:spPr>
      </p:pic>
    </p:spTree>
    <p:custDataLst>
      <p:tags r:id="rId1"/>
    </p:custDataLst>
    <p:extLst>
      <p:ext uri="{BB962C8B-B14F-4D97-AF65-F5344CB8AC3E}">
        <p14:creationId xmlns:p14="http://schemas.microsoft.com/office/powerpoint/2010/main" val="3588400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453" y="1828800"/>
            <a:ext cx="8975035" cy="4909929"/>
          </a:xfrm>
        </p:spPr>
        <p:txBody>
          <a:bodyPr/>
          <a:lstStyle/>
          <a:p>
            <a:pPr marL="457200" indent="-341313" eaLnBrk="1" hangingPunct="1">
              <a:spcBef>
                <a:spcPts val="1800"/>
              </a:spcBef>
              <a:spcAft>
                <a:spcPts val="1800"/>
              </a:spcAft>
              <a:defRPr/>
            </a:pPr>
            <a:r>
              <a:rPr lang="en-US" sz="4000" dirty="0">
                <a:effectLst/>
                <a:latin typeface="Arial" charset="0"/>
              </a:rPr>
              <a:t>Yields an estimated </a:t>
            </a:r>
            <a:r>
              <a:rPr lang="en-US" sz="4000" dirty="0">
                <a:solidFill>
                  <a:srgbClr val="FFFF00"/>
                </a:solidFill>
                <a:effectLst/>
                <a:latin typeface="Arial" charset="0"/>
              </a:rPr>
              <a:t>$</a:t>
            </a:r>
            <a:r>
              <a:rPr lang="en-US" sz="4000" dirty="0">
                <a:solidFill>
                  <a:srgbClr val="FFFF00"/>
                </a:solidFill>
                <a:latin typeface="Arial" charset="0"/>
              </a:rPr>
              <a:t>150</a:t>
            </a:r>
            <a:r>
              <a:rPr lang="en-US" sz="4000" dirty="0">
                <a:solidFill>
                  <a:srgbClr val="FFFF00"/>
                </a:solidFill>
                <a:effectLst/>
                <a:latin typeface="Arial" charset="0"/>
              </a:rPr>
              <a:t> billion </a:t>
            </a:r>
            <a:r>
              <a:rPr lang="en-US" sz="4000" dirty="0">
                <a:effectLst/>
                <a:latin typeface="Arial" charset="0"/>
              </a:rPr>
              <a:t>in profits each year </a:t>
            </a:r>
            <a:r>
              <a:rPr lang="en-US" sz="4000" dirty="0">
                <a:solidFill>
                  <a:srgbClr val="FFFF00"/>
                </a:solidFill>
                <a:effectLst/>
                <a:latin typeface="Arial" charset="0"/>
              </a:rPr>
              <a:t>worldwide</a:t>
            </a:r>
          </a:p>
          <a:p>
            <a:pPr marL="457200" indent="-341313" eaLnBrk="1" hangingPunct="1">
              <a:spcBef>
                <a:spcPts val="1800"/>
              </a:spcBef>
              <a:spcAft>
                <a:spcPts val="1800"/>
              </a:spcAft>
              <a:defRPr/>
            </a:pPr>
            <a:r>
              <a:rPr lang="en-US" sz="4000" dirty="0">
                <a:effectLst/>
                <a:latin typeface="Arial" charset="0"/>
              </a:rPr>
              <a:t>An estimated </a:t>
            </a:r>
            <a:r>
              <a:rPr lang="en-US" sz="4000" dirty="0">
                <a:solidFill>
                  <a:srgbClr val="FFFF00"/>
                </a:solidFill>
                <a:effectLst/>
                <a:latin typeface="Arial" charset="0"/>
              </a:rPr>
              <a:t>$9 – $12 billion </a:t>
            </a:r>
            <a:r>
              <a:rPr lang="en-US" sz="4000" dirty="0">
                <a:effectLst/>
                <a:latin typeface="Arial" charset="0"/>
              </a:rPr>
              <a:t>earned in the United States</a:t>
            </a:r>
            <a:r>
              <a:rPr lang="en-US" sz="4000" dirty="0">
                <a:latin typeface="Arial" charset="0"/>
              </a:rPr>
              <a:t> (more money than </a:t>
            </a:r>
            <a:r>
              <a:rPr lang="en-US" sz="4000" dirty="0">
                <a:solidFill>
                  <a:srgbClr val="FFFF00"/>
                </a:solidFill>
                <a:latin typeface="Arial" charset="0"/>
              </a:rPr>
              <a:t>Microsoft</a:t>
            </a:r>
            <a:r>
              <a:rPr lang="en-US" sz="4000" dirty="0">
                <a:latin typeface="Arial" charset="0"/>
              </a:rPr>
              <a:t> or </a:t>
            </a:r>
            <a:r>
              <a:rPr lang="en-US" sz="4000" dirty="0">
                <a:solidFill>
                  <a:srgbClr val="FFFF00"/>
                </a:solidFill>
                <a:latin typeface="Arial" charset="0"/>
              </a:rPr>
              <a:t>Apple</a:t>
            </a:r>
            <a:r>
              <a:rPr lang="en-US" sz="4000" dirty="0">
                <a:latin typeface="Arial" charset="0"/>
              </a:rPr>
              <a:t> earn annually)</a:t>
            </a:r>
            <a:endParaRPr lang="en-US" sz="4000" dirty="0">
              <a:effectLst/>
              <a:latin typeface="Arial" charset="0"/>
            </a:endParaRPr>
          </a:p>
        </p:txBody>
      </p:sp>
      <p:sp>
        <p:nvSpPr>
          <p:cNvPr id="450562" name="Rectangle 4"/>
          <p:cNvSpPr>
            <a:spLocks noGrp="1" noChangeArrowheads="1"/>
          </p:cNvSpPr>
          <p:nvPr>
            <p:ph type="title"/>
          </p:nvPr>
        </p:nvSpPr>
        <p:spPr>
          <a:xfrm>
            <a:off x="79512" y="119270"/>
            <a:ext cx="8975035" cy="1346897"/>
          </a:xfrm>
        </p:spPr>
        <p:txBody>
          <a:bodyPr/>
          <a:lstStyle/>
          <a:p>
            <a:pPr algn="ctr" eaLnBrk="1" hangingPunct="1">
              <a:defRPr/>
            </a:pPr>
            <a:r>
              <a:rPr lang="en-US" b="1" dirty="0">
                <a:solidFill>
                  <a:srgbClr val="FFFF00"/>
                </a:solidFill>
                <a:latin typeface="+mn-lt"/>
                <a:cs typeface="Arial" pitchFamily="34" charset="0"/>
              </a:rPr>
              <a:t>Human Trafficking: </a:t>
            </a:r>
            <a:r>
              <a:rPr lang="en-US" sz="4400" b="1" dirty="0">
                <a:solidFill>
                  <a:srgbClr val="FFFF00"/>
                </a:solidFill>
                <a:effectLst/>
                <a:latin typeface="+mn-lt"/>
                <a:cs typeface="Arial" pitchFamily="34" charset="0"/>
              </a:rPr>
              <a:t>A Lucrative Business</a:t>
            </a:r>
          </a:p>
        </p:txBody>
      </p:sp>
    </p:spTree>
    <p:custDataLst>
      <p:tags r:id="rId1"/>
    </p:custDataLst>
    <p:extLst>
      <p:ext uri="{BB962C8B-B14F-4D97-AF65-F5344CB8AC3E}">
        <p14:creationId xmlns:p14="http://schemas.microsoft.com/office/powerpoint/2010/main" val="2745816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4050" dirty="0"/>
              <a:t>Human Trafficking is second only to this illegal organized crime for being the most lucrative</a:t>
            </a:r>
          </a:p>
          <a:p>
            <a:pPr marL="742950" indent="-742950">
              <a:buAutoNum type="alphaUcPeriod"/>
            </a:pPr>
            <a:r>
              <a:rPr lang="en-US" sz="4050" dirty="0"/>
              <a:t>Cyber Crimes</a:t>
            </a:r>
          </a:p>
          <a:p>
            <a:pPr marL="742950" indent="-742950">
              <a:buAutoNum type="alphaUcPeriod"/>
            </a:pPr>
            <a:r>
              <a:rPr lang="en-US" sz="4050" dirty="0"/>
              <a:t>Drug Trafficking</a:t>
            </a:r>
          </a:p>
          <a:p>
            <a:pPr marL="742950" indent="-742950">
              <a:buAutoNum type="alphaUcPeriod"/>
            </a:pPr>
            <a:r>
              <a:rPr lang="en-US" sz="4050" dirty="0"/>
              <a:t>Illegal Gambling</a:t>
            </a:r>
          </a:p>
        </p:txBody>
      </p:sp>
      <p:sp>
        <p:nvSpPr>
          <p:cNvPr id="11" name="Title 10">
            <a:extLst>
              <a:ext uri="{FF2B5EF4-FFF2-40B4-BE49-F238E27FC236}">
                <a16:creationId xmlns:a16="http://schemas.microsoft.com/office/drawing/2014/main" id="{4D99FA99-C767-43B0-80D7-A0CD32FF4904}"/>
              </a:ext>
            </a:extLst>
          </p:cNvPr>
          <p:cNvSpPr>
            <a:spLocks noGrp="1"/>
          </p:cNvSpPr>
          <p:nvPr>
            <p:ph type="title"/>
          </p:nvPr>
        </p:nvSpPr>
        <p:spPr/>
        <p:txBody>
          <a:bodyPr/>
          <a:lstStyle/>
          <a:p>
            <a:r>
              <a:rPr lang="en-US" sz="4800" b="1" dirty="0"/>
              <a:t>Guess the Competitor</a:t>
            </a:r>
          </a:p>
        </p:txBody>
      </p:sp>
    </p:spTree>
    <p:custDataLst>
      <p:tags r:id="rId1"/>
    </p:custDataLst>
    <p:extLst>
      <p:ext uri="{BB962C8B-B14F-4D97-AF65-F5344CB8AC3E}">
        <p14:creationId xmlns:p14="http://schemas.microsoft.com/office/powerpoint/2010/main" val="1503748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948070"/>
            <a:ext cx="8915400" cy="4383156"/>
          </a:xfrm>
        </p:spPr>
        <p:txBody>
          <a:bodyPr/>
          <a:lstStyle/>
          <a:p>
            <a:pPr>
              <a:spcBef>
                <a:spcPts val="1800"/>
              </a:spcBef>
              <a:spcAft>
                <a:spcPts val="1800"/>
              </a:spcAft>
            </a:pPr>
            <a:r>
              <a:rPr lang="en-US" sz="4000" dirty="0">
                <a:solidFill>
                  <a:srgbClr val="FFFF00"/>
                </a:solidFill>
                <a:effectLst/>
              </a:rPr>
              <a:t>After drug trafficking</a:t>
            </a:r>
            <a:r>
              <a:rPr lang="en-US" sz="4000" dirty="0">
                <a:effectLst/>
              </a:rPr>
              <a:t>, human trafficking is the most lucrative business for organized crime</a:t>
            </a:r>
          </a:p>
          <a:p>
            <a:endParaRPr lang="en-US" sz="4000" dirty="0">
              <a:effectLst/>
            </a:endParaRPr>
          </a:p>
          <a:p>
            <a:r>
              <a:rPr lang="en-US" sz="4000" dirty="0">
                <a:effectLst/>
              </a:rPr>
              <a:t>Unlike drugs, humans can and are often </a:t>
            </a:r>
            <a:r>
              <a:rPr lang="en-US" sz="4000" dirty="0">
                <a:solidFill>
                  <a:srgbClr val="FFFF00"/>
                </a:solidFill>
                <a:effectLst/>
              </a:rPr>
              <a:t>resold</a:t>
            </a:r>
            <a:r>
              <a:rPr lang="en-US" sz="4000" dirty="0">
                <a:effectLst/>
              </a:rPr>
              <a:t> again and again</a:t>
            </a:r>
          </a:p>
          <a:p>
            <a:endParaRPr lang="en-US" sz="4000" dirty="0">
              <a:effectLst/>
            </a:endParaRPr>
          </a:p>
        </p:txBody>
      </p:sp>
      <p:sp>
        <p:nvSpPr>
          <p:cNvPr id="2" name="Title 1"/>
          <p:cNvSpPr>
            <a:spLocks noGrp="1"/>
          </p:cNvSpPr>
          <p:nvPr>
            <p:ph type="title"/>
          </p:nvPr>
        </p:nvSpPr>
        <p:spPr>
          <a:xfrm>
            <a:off x="89452" y="277813"/>
            <a:ext cx="8984974" cy="1143000"/>
          </a:xfrm>
        </p:spPr>
        <p:txBody>
          <a:bodyPr/>
          <a:lstStyle/>
          <a:p>
            <a:pPr algn="ctr"/>
            <a:r>
              <a:rPr lang="en-US" b="1" dirty="0">
                <a:solidFill>
                  <a:srgbClr val="FFFF00"/>
                </a:solidFill>
                <a:effectLst/>
                <a:latin typeface="+mn-lt"/>
              </a:rPr>
              <a:t>Human Trafficking as an Organized Crime</a:t>
            </a:r>
          </a:p>
        </p:txBody>
      </p:sp>
    </p:spTree>
    <p:extLst>
      <p:ext uri="{BB962C8B-B14F-4D97-AF65-F5344CB8AC3E}">
        <p14:creationId xmlns:p14="http://schemas.microsoft.com/office/powerpoint/2010/main" val="31524606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JC">
  <a:themeElements>
    <a:clrScheme name="NJC Templat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NJC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65000"/>
          <a:buFont typeface="Wingdings" pitchFamily="2" charset="2"/>
          <a:buChar char="n"/>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65000"/>
          <a:buFont typeface="Wingdings" pitchFamily="2" charset="2"/>
          <a:buChar char="n"/>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NJC Templat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NJC Templat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NJC Templat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NJC Templat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JC Templat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NJC Templat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NJC Templat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NJC Templat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NJC Templat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JC Templat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10.xml><?xml version="1.0" encoding="utf-8"?>
<a:themeOverride xmlns:a="http://schemas.openxmlformats.org/drawingml/2006/main">
  <a:clrScheme name="NJC Templat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11.xml><?xml version="1.0" encoding="utf-8"?>
<a:themeOverride xmlns:a="http://schemas.openxmlformats.org/drawingml/2006/main">
  <a:clrScheme name="NJC Templat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2.xml><?xml version="1.0" encoding="utf-8"?>
<a:themeOverride xmlns:a="http://schemas.openxmlformats.org/drawingml/2006/main">
  <a:clrScheme name="NJC Templat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3.xml><?xml version="1.0" encoding="utf-8"?>
<a:themeOverride xmlns:a="http://schemas.openxmlformats.org/drawingml/2006/main">
  <a:clrScheme name="NJC Templat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4.xml><?xml version="1.0" encoding="utf-8"?>
<a:themeOverride xmlns:a="http://schemas.openxmlformats.org/drawingml/2006/main">
  <a:clrScheme name="NJC Templat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5.xml><?xml version="1.0" encoding="utf-8"?>
<a:themeOverride xmlns:a="http://schemas.openxmlformats.org/drawingml/2006/main">
  <a:clrScheme name="NJC Templat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6.xml><?xml version="1.0" encoding="utf-8"?>
<a:themeOverride xmlns:a="http://schemas.openxmlformats.org/drawingml/2006/main">
  <a:clrScheme name="NJC Templat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7.xml><?xml version="1.0" encoding="utf-8"?>
<a:themeOverride xmlns:a="http://schemas.openxmlformats.org/drawingml/2006/main">
  <a:clrScheme name="NJC Templat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8.xml><?xml version="1.0" encoding="utf-8"?>
<a:themeOverride xmlns:a="http://schemas.openxmlformats.org/drawingml/2006/main">
  <a:clrScheme name="NJC Templat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9.xml><?xml version="1.0" encoding="utf-8"?>
<a:themeOverride xmlns:a="http://schemas.openxmlformats.org/drawingml/2006/main">
  <a:clrScheme name="NJC Templat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docProps/app.xml><?xml version="1.0" encoding="utf-8"?>
<Properties xmlns="http://schemas.openxmlformats.org/officeDocument/2006/extended-properties" xmlns:vt="http://schemas.openxmlformats.org/officeDocument/2006/docPropsVTypes">
  <TotalTime>57</TotalTime>
  <Words>2082</Words>
  <Application>Microsoft Office PowerPoint</Application>
  <PresentationFormat>On-screen Show (4:3)</PresentationFormat>
  <Paragraphs>225</Paragraphs>
  <Slides>54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Tahoma</vt:lpstr>
      <vt:lpstr>Times New Roman</vt:lpstr>
      <vt:lpstr>Wingdings</vt:lpstr>
      <vt:lpstr>NJC</vt:lpstr>
      <vt:lpstr>Putting the Brakes on Human Trafficking:  Legal Trends and Updates</vt:lpstr>
      <vt:lpstr>Learning Objectives</vt:lpstr>
      <vt:lpstr>Where are you from?</vt:lpstr>
      <vt:lpstr>Defining the Problem  Human Trafficking Affects Everyone  https://www.youtube.com/watch?v=35uM5VMrZas</vt:lpstr>
      <vt:lpstr>Human Trafficking In a Nutshell</vt:lpstr>
      <vt:lpstr>Women Make Up 70% of Trafficked Victims Worldwide</vt:lpstr>
      <vt:lpstr>Human Trafficking: A Lucrative Business</vt:lpstr>
      <vt:lpstr>Guess the Competitor</vt:lpstr>
      <vt:lpstr>Human Trafficking as an Organized Crime</vt:lpstr>
      <vt:lpstr>The Seven Myths of Human Trafficking</vt:lpstr>
      <vt:lpstr>Myth #1: Human Trafficking Does Not Happen In The United States</vt:lpstr>
      <vt:lpstr>Myth #2: Human Trafficking Victims are either Foreign Born or Poor People</vt:lpstr>
      <vt:lpstr>Myth #3: Human Trafficking is only Sex Trafficking</vt:lpstr>
      <vt:lpstr>Myth #4: People must be forced or coerced into commercial sex acts to be considered victims of Human Trafficking  </vt:lpstr>
      <vt:lpstr>Myth #5: Human Trafficking and Human Smuggling are the Same</vt:lpstr>
      <vt:lpstr>Myth #6: Human Trafficking Victims Will Try to Get Help When in Public</vt:lpstr>
      <vt:lpstr>Myth #7: Human Trafficking “Pimps” are easily recognizable</vt:lpstr>
      <vt:lpstr>The Modern-day “Pimp” Looks Like This……</vt:lpstr>
      <vt:lpstr>Prostitution 30 Yrs Ago:  Streetwalking</vt:lpstr>
      <vt:lpstr>   Now: Internet’s Virtual Streetcorner</vt:lpstr>
      <vt:lpstr>2019: Internet’s Virtual Street Corner</vt:lpstr>
      <vt:lpstr>Domestic Minor  Sex Trafficking</vt:lpstr>
      <vt:lpstr>Largest Number of Sex  Trafficking Victims in the U.S.</vt:lpstr>
      <vt:lpstr>Trafficking Recruitment</vt:lpstr>
      <vt:lpstr>Among The Winners Are……</vt:lpstr>
      <vt:lpstr>2012 Alex Campbell Case (Chicago)</vt:lpstr>
      <vt:lpstr>“Businessman” Alex Campbell</vt:lpstr>
      <vt:lpstr>Campbell Case (Chicago)</vt:lpstr>
      <vt:lpstr>Campbell Case</vt:lpstr>
      <vt:lpstr>The “Branding” of His Victims</vt:lpstr>
      <vt:lpstr>PowerPoint Presentation</vt:lpstr>
      <vt:lpstr>The Foundational Framework of Human Trafficking</vt:lpstr>
      <vt:lpstr>The Foundational Framework of Human Trafficking</vt:lpstr>
      <vt:lpstr>The Foundational Framework of Human Trafficking</vt:lpstr>
      <vt:lpstr>The Foundational Framework of Human Trafficking</vt:lpstr>
      <vt:lpstr>The Foundational Framework of Human Trafficking</vt:lpstr>
      <vt:lpstr>The Foundational Framework of Human Trafficking</vt:lpstr>
      <vt:lpstr>No Human Trafficking On Our Roads Act  Effective September 2019</vt:lpstr>
      <vt:lpstr>It’s Here in the United States</vt:lpstr>
      <vt:lpstr>No Human Trafficking On Our Roads Act</vt:lpstr>
      <vt:lpstr>No Human Trafficking On Our Roads Act</vt:lpstr>
      <vt:lpstr>No Human Trafficking On Our Roads Act</vt:lpstr>
      <vt:lpstr>No Human Trafficking On Our Roads Act</vt:lpstr>
      <vt:lpstr>PowerPoint Presentation</vt:lpstr>
      <vt:lpstr>Why Compliance Works:  Sorenson and Hodza</vt:lpstr>
      <vt:lpstr>Truckers Take on Human Trafficking</vt:lpstr>
      <vt:lpstr>Human Trafficking: Indicators</vt:lpstr>
      <vt:lpstr>Human Trafficking: What to Ask</vt:lpstr>
      <vt:lpstr>Discussion Table</vt:lpstr>
      <vt:lpstr>Human Trafficking: What to Do</vt:lpstr>
      <vt:lpstr>Impact: Trauma Trafficking</vt:lpstr>
      <vt:lpstr>Trafficking Victims in Court</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Brakes on Human Trafficking:  Legal Trends and Updates</dc:title>
  <dc:creator>Gayle Byers</dc:creator>
  <cp:lastModifiedBy>Elizabeth Morgan-Beesley</cp:lastModifiedBy>
  <cp:revision>5</cp:revision>
  <dcterms:created xsi:type="dcterms:W3CDTF">2023-01-24T23:49:54Z</dcterms:created>
  <dcterms:modified xsi:type="dcterms:W3CDTF">2023-06-01T15:24:59Z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1A4E2B12-A8C5-488E-AC40-32B36B1C038F</vt:lpwstr>
  </property>
  <property fmtid="{D5CDD505-2E9C-101B-9397-08002B2CF9AE}" pid="3" name="ArticulatePath">
    <vt:lpwstr>June2023_CDL National Webcast_Human Trafficking and Masking</vt:lpwstr>
  </property>
</Properties>
</file>